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0" r:id="rId2"/>
    <p:sldId id="278" r:id="rId3"/>
    <p:sldId id="279" r:id="rId4"/>
    <p:sldId id="260" r:id="rId5"/>
    <p:sldId id="277" r:id="rId6"/>
    <p:sldId id="264" r:id="rId7"/>
    <p:sldId id="268" r:id="rId8"/>
    <p:sldId id="269" r:id="rId9"/>
    <p:sldId id="270"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F4DD8"/>
    <a:srgbClr val="020029"/>
    <a:srgbClr val="030034"/>
    <a:srgbClr val="04003B"/>
    <a:srgbClr val="05004D"/>
    <a:srgbClr val="070060"/>
    <a:srgbClr val="0A0274"/>
    <a:srgbClr val="03011F"/>
    <a:srgbClr val="2A5DDD"/>
    <a:srgbClr val="0027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horzBarState="maximized">
    <p:restoredLeft sz="15620"/>
    <p:restoredTop sz="99829" autoAdjust="0"/>
  </p:normalViewPr>
  <p:slideViewPr>
    <p:cSldViewPr snapToGrid="0" snapToObjects="1">
      <p:cViewPr>
        <p:scale>
          <a:sx n="99" d="100"/>
          <a:sy n="99" d="100"/>
        </p:scale>
        <p:origin x="-21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74" d="100"/>
          <a:sy n="174" d="100"/>
        </p:scale>
        <p:origin x="-1288" y="14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Users:erikmerckx2009:Erik:Accident%20data%201970_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Users:erikmerckx2009:Erik:Accident%20data%201970_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30"/>
      <c:rAngAx val="1"/>
    </c:view3D>
    <c:floor>
      <c:thickness val="0"/>
    </c:floor>
    <c:sideWall>
      <c:thickness val="0"/>
    </c:sideWall>
    <c:backWall>
      <c:thickness val="0"/>
    </c:backWall>
    <c:plotArea>
      <c:layout>
        <c:manualLayout>
          <c:layoutTarget val="inner"/>
          <c:xMode val="edge"/>
          <c:yMode val="edge"/>
          <c:x val="0.0668273860336296"/>
          <c:y val="0.0265991909573671"/>
          <c:w val="0.902684569381182"/>
          <c:h val="0.837431372875431"/>
        </c:manualLayout>
      </c:layout>
      <c:bar3DChart>
        <c:barDir val="col"/>
        <c:grouping val="stacked"/>
        <c:varyColors val="0"/>
        <c:ser>
          <c:idx val="0"/>
          <c:order val="0"/>
          <c:spPr>
            <a:solidFill>
              <a:schemeClr val="accent6">
                <a:lumMod val="75000"/>
              </a:schemeClr>
            </a:solidFill>
            <a:ln>
              <a:solidFill>
                <a:srgbClr val="FF0000"/>
              </a:solidFill>
            </a:ln>
            <a:scene3d>
              <a:camera prst="orthographicFront"/>
              <a:lightRig rig="threePt" dir="t"/>
            </a:scene3d>
            <a:sp3d>
              <a:contourClr>
                <a:srgbClr val="000000"/>
              </a:contourClr>
            </a:sp3d>
          </c:spPr>
          <c:invertIfNegative val="0"/>
          <c:cat>
            <c:numRef>
              <c:f>Sheet1!$K$58:$K$102</c:f>
              <c:numCache>
                <c:formatCode>General</c:formatCode>
                <c:ptCount val="45"/>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pt idx="44">
                  <c:v>2014.0</c:v>
                </c:pt>
              </c:numCache>
            </c:numRef>
          </c:cat>
          <c:val>
            <c:numRef>
              <c:f>Sheet1!$L$58:$L$102</c:f>
              <c:numCache>
                <c:formatCode>General</c:formatCode>
                <c:ptCount val="45"/>
                <c:pt idx="0">
                  <c:v>78.0</c:v>
                </c:pt>
                <c:pt idx="1">
                  <c:v>49.0</c:v>
                </c:pt>
                <c:pt idx="2">
                  <c:v>71.0</c:v>
                </c:pt>
                <c:pt idx="3">
                  <c:v>67.0</c:v>
                </c:pt>
                <c:pt idx="4">
                  <c:v>67.0</c:v>
                </c:pt>
                <c:pt idx="5">
                  <c:v>55.0</c:v>
                </c:pt>
                <c:pt idx="6">
                  <c:v>64.0</c:v>
                </c:pt>
                <c:pt idx="7">
                  <c:v>59.0</c:v>
                </c:pt>
                <c:pt idx="8">
                  <c:v>63.0</c:v>
                </c:pt>
                <c:pt idx="9">
                  <c:v>74.0</c:v>
                </c:pt>
                <c:pt idx="10">
                  <c:v>47.0</c:v>
                </c:pt>
                <c:pt idx="11">
                  <c:v>45.0</c:v>
                </c:pt>
                <c:pt idx="12">
                  <c:v>37.0</c:v>
                </c:pt>
                <c:pt idx="13">
                  <c:v>35.0</c:v>
                </c:pt>
                <c:pt idx="14">
                  <c:v>39.0</c:v>
                </c:pt>
                <c:pt idx="15">
                  <c:v>42.0</c:v>
                </c:pt>
                <c:pt idx="16">
                  <c:v>46.0</c:v>
                </c:pt>
                <c:pt idx="17">
                  <c:v>44.0</c:v>
                </c:pt>
                <c:pt idx="18">
                  <c:v>59.0</c:v>
                </c:pt>
                <c:pt idx="19">
                  <c:v>65.0</c:v>
                </c:pt>
                <c:pt idx="20">
                  <c:v>46.0</c:v>
                </c:pt>
                <c:pt idx="21">
                  <c:v>54.0</c:v>
                </c:pt>
                <c:pt idx="22">
                  <c:v>58.0</c:v>
                </c:pt>
                <c:pt idx="23">
                  <c:v>51.0</c:v>
                </c:pt>
                <c:pt idx="24">
                  <c:v>58.0</c:v>
                </c:pt>
                <c:pt idx="25">
                  <c:v>57.0</c:v>
                </c:pt>
                <c:pt idx="26">
                  <c:v>57.0</c:v>
                </c:pt>
                <c:pt idx="27">
                  <c:v>47.0</c:v>
                </c:pt>
                <c:pt idx="28">
                  <c:v>46.0</c:v>
                </c:pt>
                <c:pt idx="29">
                  <c:v>46.0</c:v>
                </c:pt>
                <c:pt idx="30">
                  <c:v>43.0</c:v>
                </c:pt>
                <c:pt idx="31">
                  <c:v>35.0</c:v>
                </c:pt>
                <c:pt idx="32">
                  <c:v>43.0</c:v>
                </c:pt>
                <c:pt idx="33">
                  <c:v>33.0</c:v>
                </c:pt>
                <c:pt idx="34">
                  <c:v>33.0</c:v>
                </c:pt>
                <c:pt idx="35">
                  <c:v>40.0</c:v>
                </c:pt>
                <c:pt idx="36">
                  <c:v>33.0</c:v>
                </c:pt>
                <c:pt idx="37">
                  <c:v>31.0</c:v>
                </c:pt>
                <c:pt idx="38">
                  <c:v>33.0</c:v>
                </c:pt>
                <c:pt idx="39">
                  <c:v>31.0</c:v>
                </c:pt>
                <c:pt idx="40">
                  <c:v>32.0</c:v>
                </c:pt>
                <c:pt idx="41">
                  <c:v>36.0</c:v>
                </c:pt>
                <c:pt idx="42">
                  <c:v>23.0</c:v>
                </c:pt>
                <c:pt idx="43">
                  <c:v>29.0</c:v>
                </c:pt>
                <c:pt idx="44">
                  <c:v>20.0</c:v>
                </c:pt>
              </c:numCache>
            </c:numRef>
          </c:val>
        </c:ser>
        <c:dLbls>
          <c:showLegendKey val="0"/>
          <c:showVal val="0"/>
          <c:showCatName val="0"/>
          <c:showSerName val="0"/>
          <c:showPercent val="0"/>
          <c:showBubbleSize val="0"/>
        </c:dLbls>
        <c:gapWidth val="150"/>
        <c:shape val="box"/>
        <c:axId val="2099523048"/>
        <c:axId val="2099519784"/>
        <c:axId val="0"/>
      </c:bar3DChart>
      <c:catAx>
        <c:axId val="2099523048"/>
        <c:scaling>
          <c:orientation val="minMax"/>
        </c:scaling>
        <c:delete val="0"/>
        <c:axPos val="b"/>
        <c:numFmt formatCode="General" sourceLinked="1"/>
        <c:majorTickMark val="out"/>
        <c:minorTickMark val="none"/>
        <c:tickLblPos val="nextTo"/>
        <c:txPr>
          <a:bodyPr rot="-2700000"/>
          <a:lstStyle/>
          <a:p>
            <a:pPr>
              <a:defRPr sz="2000" baseline="0">
                <a:solidFill>
                  <a:schemeClr val="bg1">
                    <a:lumMod val="95000"/>
                  </a:schemeClr>
                </a:solidFill>
                <a:effectLst>
                  <a:outerShdw blurRad="50800" dist="38100" dir="2700000" algn="tl" rotWithShape="0">
                    <a:srgbClr val="000000">
                      <a:alpha val="43000"/>
                    </a:srgbClr>
                  </a:outerShdw>
                </a:effectLst>
              </a:defRPr>
            </a:pPr>
            <a:endParaRPr lang="en-US"/>
          </a:p>
        </c:txPr>
        <c:crossAx val="2099519784"/>
        <c:crosses val="autoZero"/>
        <c:auto val="1"/>
        <c:lblAlgn val="ctr"/>
        <c:lblOffset val="100"/>
        <c:tickLblSkip val="4"/>
        <c:noMultiLvlLbl val="0"/>
      </c:catAx>
      <c:valAx>
        <c:axId val="2099519784"/>
        <c:scaling>
          <c:orientation val="minMax"/>
          <c:max val="90.0"/>
          <c:min val="0.0"/>
        </c:scaling>
        <c:delete val="0"/>
        <c:axPos val="l"/>
        <c:majorGridlines>
          <c:spPr>
            <a:ln w="3175">
              <a:solidFill>
                <a:schemeClr val="bg1">
                  <a:lumMod val="65000"/>
                </a:schemeClr>
              </a:solidFill>
            </a:ln>
          </c:spPr>
        </c:majorGridlines>
        <c:numFmt formatCode="General" sourceLinked="1"/>
        <c:majorTickMark val="out"/>
        <c:minorTickMark val="none"/>
        <c:tickLblPos val="nextTo"/>
        <c:spPr>
          <a:ln>
            <a:solidFill>
              <a:schemeClr val="bg1">
                <a:lumMod val="75000"/>
              </a:schemeClr>
            </a:solidFill>
          </a:ln>
        </c:spPr>
        <c:txPr>
          <a:bodyPr/>
          <a:lstStyle/>
          <a:p>
            <a:pPr>
              <a:defRPr sz="2000">
                <a:solidFill>
                  <a:schemeClr val="bg1">
                    <a:lumMod val="95000"/>
                  </a:schemeClr>
                </a:solidFill>
                <a:effectLst>
                  <a:outerShdw blurRad="50800" dist="38100" dir="2700000" algn="tl" rotWithShape="0">
                    <a:srgbClr val="000000">
                      <a:alpha val="43000"/>
                    </a:srgbClr>
                  </a:outerShdw>
                </a:effectLst>
              </a:defRPr>
            </a:pPr>
            <a:endParaRPr lang="en-US"/>
          </a:p>
        </c:txPr>
        <c:crossAx val="2099523048"/>
        <c:crosses val="autoZero"/>
        <c:crossBetween val="between"/>
        <c:majorUnit val="30.0"/>
      </c:valAx>
      <c:spPr>
        <a:noFill/>
        <a:ln w="9525" cmpd="sng">
          <a:noFill/>
        </a:ln>
        <a:effectLst>
          <a:outerShdw blurRad="50800" dist="38100" dir="2700000" algn="tl" rotWithShape="0">
            <a:srgbClr val="000000">
              <a:alpha val="43000"/>
            </a:srgbClr>
          </a:outerShdw>
        </a:effectLst>
      </c:spPr>
    </c:plotArea>
    <c:plotVisOnly val="1"/>
    <c:dispBlanksAs val="gap"/>
    <c:showDLblsOverMax val="0"/>
  </c:chart>
  <c:spPr>
    <a:noFill/>
    <a:ln>
      <a:noFill/>
    </a:ln>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30"/>
      <c:rAngAx val="1"/>
    </c:view3D>
    <c:floor>
      <c:thickness val="0"/>
    </c:floor>
    <c:sideWall>
      <c:thickness val="0"/>
    </c:sideWall>
    <c:backWall>
      <c:thickness val="0"/>
    </c:backWall>
    <c:plotArea>
      <c:layout>
        <c:manualLayout>
          <c:layoutTarget val="inner"/>
          <c:xMode val="edge"/>
          <c:yMode val="edge"/>
          <c:x val="0.0668273860336296"/>
          <c:y val="0.0265991909573671"/>
          <c:w val="0.902684569381182"/>
          <c:h val="0.837431372875431"/>
        </c:manualLayout>
      </c:layout>
      <c:bar3DChart>
        <c:barDir val="col"/>
        <c:grouping val="stacked"/>
        <c:varyColors val="0"/>
        <c:ser>
          <c:idx val="0"/>
          <c:order val="0"/>
          <c:spPr>
            <a:solidFill>
              <a:schemeClr val="accent6">
                <a:lumMod val="75000"/>
              </a:schemeClr>
            </a:solidFill>
            <a:ln>
              <a:solidFill>
                <a:srgbClr val="FF0000"/>
              </a:solidFill>
            </a:ln>
            <a:scene3d>
              <a:camera prst="orthographicFront"/>
              <a:lightRig rig="threePt" dir="t"/>
            </a:scene3d>
            <a:sp3d>
              <a:contourClr>
                <a:srgbClr val="000000"/>
              </a:contourClr>
            </a:sp3d>
          </c:spPr>
          <c:invertIfNegative val="0"/>
          <c:cat>
            <c:numRef>
              <c:f>Sheet1!$K$58:$K$102</c:f>
              <c:numCache>
                <c:formatCode>General</c:formatCode>
                <c:ptCount val="45"/>
                <c:pt idx="0">
                  <c:v>1970.0</c:v>
                </c:pt>
                <c:pt idx="1">
                  <c:v>1971.0</c:v>
                </c:pt>
                <c:pt idx="2">
                  <c:v>1972.0</c:v>
                </c:pt>
                <c:pt idx="3">
                  <c:v>1973.0</c:v>
                </c:pt>
                <c:pt idx="4">
                  <c:v>1974.0</c:v>
                </c:pt>
                <c:pt idx="5">
                  <c:v>1975.0</c:v>
                </c:pt>
                <c:pt idx="6">
                  <c:v>1976.0</c:v>
                </c:pt>
                <c:pt idx="7">
                  <c:v>1977.0</c:v>
                </c:pt>
                <c:pt idx="8">
                  <c:v>1978.0</c:v>
                </c:pt>
                <c:pt idx="9">
                  <c:v>1979.0</c:v>
                </c:pt>
                <c:pt idx="10">
                  <c:v>1980.0</c:v>
                </c:pt>
                <c:pt idx="11">
                  <c:v>1981.0</c:v>
                </c:pt>
                <c:pt idx="12">
                  <c:v>1982.0</c:v>
                </c:pt>
                <c:pt idx="13">
                  <c:v>1983.0</c:v>
                </c:pt>
                <c:pt idx="14">
                  <c:v>1984.0</c:v>
                </c:pt>
                <c:pt idx="15">
                  <c:v>1985.0</c:v>
                </c:pt>
                <c:pt idx="16">
                  <c:v>1986.0</c:v>
                </c:pt>
                <c:pt idx="17">
                  <c:v>1987.0</c:v>
                </c:pt>
                <c:pt idx="18">
                  <c:v>1988.0</c:v>
                </c:pt>
                <c:pt idx="19">
                  <c:v>1989.0</c:v>
                </c:pt>
                <c:pt idx="20">
                  <c:v>1990.0</c:v>
                </c:pt>
                <c:pt idx="21">
                  <c:v>1991.0</c:v>
                </c:pt>
                <c:pt idx="22">
                  <c:v>1992.0</c:v>
                </c:pt>
                <c:pt idx="23">
                  <c:v>1993.0</c:v>
                </c:pt>
                <c:pt idx="24">
                  <c:v>1994.0</c:v>
                </c:pt>
                <c:pt idx="25">
                  <c:v>1995.0</c:v>
                </c:pt>
                <c:pt idx="26">
                  <c:v>1996.0</c:v>
                </c:pt>
                <c:pt idx="27">
                  <c:v>1997.0</c:v>
                </c:pt>
                <c:pt idx="28">
                  <c:v>1998.0</c:v>
                </c:pt>
                <c:pt idx="29">
                  <c:v>1999.0</c:v>
                </c:pt>
                <c:pt idx="30">
                  <c:v>2000.0</c:v>
                </c:pt>
                <c:pt idx="31">
                  <c:v>2001.0</c:v>
                </c:pt>
                <c:pt idx="32">
                  <c:v>2002.0</c:v>
                </c:pt>
                <c:pt idx="33">
                  <c:v>2003.0</c:v>
                </c:pt>
                <c:pt idx="34">
                  <c:v>2004.0</c:v>
                </c:pt>
                <c:pt idx="35">
                  <c:v>2005.0</c:v>
                </c:pt>
                <c:pt idx="36">
                  <c:v>2006.0</c:v>
                </c:pt>
                <c:pt idx="37">
                  <c:v>2007.0</c:v>
                </c:pt>
                <c:pt idx="38">
                  <c:v>2008.0</c:v>
                </c:pt>
                <c:pt idx="39">
                  <c:v>2009.0</c:v>
                </c:pt>
                <c:pt idx="40">
                  <c:v>2010.0</c:v>
                </c:pt>
                <c:pt idx="41">
                  <c:v>2011.0</c:v>
                </c:pt>
                <c:pt idx="42">
                  <c:v>2012.0</c:v>
                </c:pt>
                <c:pt idx="43">
                  <c:v>2013.0</c:v>
                </c:pt>
                <c:pt idx="44">
                  <c:v>2014.0</c:v>
                </c:pt>
              </c:numCache>
            </c:numRef>
          </c:cat>
          <c:val>
            <c:numRef>
              <c:f>Sheet1!$L$58:$L$102</c:f>
              <c:numCache>
                <c:formatCode>General</c:formatCode>
                <c:ptCount val="45"/>
                <c:pt idx="0">
                  <c:v>78.0</c:v>
                </c:pt>
                <c:pt idx="1">
                  <c:v>49.0</c:v>
                </c:pt>
                <c:pt idx="2">
                  <c:v>71.0</c:v>
                </c:pt>
                <c:pt idx="3">
                  <c:v>67.0</c:v>
                </c:pt>
                <c:pt idx="4">
                  <c:v>67.0</c:v>
                </c:pt>
                <c:pt idx="5">
                  <c:v>55.0</c:v>
                </c:pt>
                <c:pt idx="6">
                  <c:v>64.0</c:v>
                </c:pt>
                <c:pt idx="7">
                  <c:v>59.0</c:v>
                </c:pt>
                <c:pt idx="8">
                  <c:v>63.0</c:v>
                </c:pt>
                <c:pt idx="9">
                  <c:v>74.0</c:v>
                </c:pt>
                <c:pt idx="10">
                  <c:v>47.0</c:v>
                </c:pt>
                <c:pt idx="11">
                  <c:v>45.0</c:v>
                </c:pt>
                <c:pt idx="12">
                  <c:v>37.0</c:v>
                </c:pt>
                <c:pt idx="13">
                  <c:v>35.0</c:v>
                </c:pt>
                <c:pt idx="14">
                  <c:v>39.0</c:v>
                </c:pt>
                <c:pt idx="15">
                  <c:v>42.0</c:v>
                </c:pt>
                <c:pt idx="16">
                  <c:v>46.0</c:v>
                </c:pt>
                <c:pt idx="17">
                  <c:v>44.0</c:v>
                </c:pt>
                <c:pt idx="18">
                  <c:v>59.0</c:v>
                </c:pt>
                <c:pt idx="19">
                  <c:v>65.0</c:v>
                </c:pt>
                <c:pt idx="20">
                  <c:v>46.0</c:v>
                </c:pt>
                <c:pt idx="21">
                  <c:v>54.0</c:v>
                </c:pt>
                <c:pt idx="22">
                  <c:v>58.0</c:v>
                </c:pt>
                <c:pt idx="23">
                  <c:v>51.0</c:v>
                </c:pt>
                <c:pt idx="24">
                  <c:v>58.0</c:v>
                </c:pt>
                <c:pt idx="25">
                  <c:v>57.0</c:v>
                </c:pt>
                <c:pt idx="26">
                  <c:v>57.0</c:v>
                </c:pt>
                <c:pt idx="27">
                  <c:v>47.0</c:v>
                </c:pt>
                <c:pt idx="28">
                  <c:v>46.0</c:v>
                </c:pt>
                <c:pt idx="29">
                  <c:v>46.0</c:v>
                </c:pt>
                <c:pt idx="30">
                  <c:v>43.0</c:v>
                </c:pt>
                <c:pt idx="31">
                  <c:v>35.0</c:v>
                </c:pt>
                <c:pt idx="32">
                  <c:v>43.0</c:v>
                </c:pt>
                <c:pt idx="33">
                  <c:v>33.0</c:v>
                </c:pt>
                <c:pt idx="34">
                  <c:v>33.0</c:v>
                </c:pt>
                <c:pt idx="35">
                  <c:v>40.0</c:v>
                </c:pt>
                <c:pt idx="36">
                  <c:v>33.0</c:v>
                </c:pt>
                <c:pt idx="37">
                  <c:v>31.0</c:v>
                </c:pt>
                <c:pt idx="38">
                  <c:v>33.0</c:v>
                </c:pt>
                <c:pt idx="39">
                  <c:v>31.0</c:v>
                </c:pt>
                <c:pt idx="40">
                  <c:v>32.0</c:v>
                </c:pt>
                <c:pt idx="41">
                  <c:v>36.0</c:v>
                </c:pt>
                <c:pt idx="42">
                  <c:v>23.0</c:v>
                </c:pt>
                <c:pt idx="43">
                  <c:v>29.0</c:v>
                </c:pt>
                <c:pt idx="44">
                  <c:v>20.0</c:v>
                </c:pt>
              </c:numCache>
            </c:numRef>
          </c:val>
        </c:ser>
        <c:dLbls>
          <c:showLegendKey val="0"/>
          <c:showVal val="0"/>
          <c:showCatName val="0"/>
          <c:showSerName val="0"/>
          <c:showPercent val="0"/>
          <c:showBubbleSize val="0"/>
        </c:dLbls>
        <c:gapWidth val="150"/>
        <c:shape val="box"/>
        <c:axId val="2099457368"/>
        <c:axId val="2099454104"/>
        <c:axId val="0"/>
      </c:bar3DChart>
      <c:catAx>
        <c:axId val="2099457368"/>
        <c:scaling>
          <c:orientation val="minMax"/>
        </c:scaling>
        <c:delete val="0"/>
        <c:axPos val="b"/>
        <c:numFmt formatCode="General" sourceLinked="1"/>
        <c:majorTickMark val="out"/>
        <c:minorTickMark val="none"/>
        <c:tickLblPos val="nextTo"/>
        <c:txPr>
          <a:bodyPr rot="-2700000"/>
          <a:lstStyle/>
          <a:p>
            <a:pPr>
              <a:defRPr sz="2000" baseline="0">
                <a:solidFill>
                  <a:schemeClr val="bg1">
                    <a:lumMod val="95000"/>
                  </a:schemeClr>
                </a:solidFill>
                <a:effectLst>
                  <a:outerShdw blurRad="50800" dist="38100" dir="2700000" algn="tl" rotWithShape="0">
                    <a:srgbClr val="000000">
                      <a:alpha val="43000"/>
                    </a:srgbClr>
                  </a:outerShdw>
                </a:effectLst>
              </a:defRPr>
            </a:pPr>
            <a:endParaRPr lang="en-US"/>
          </a:p>
        </c:txPr>
        <c:crossAx val="2099454104"/>
        <c:crosses val="autoZero"/>
        <c:auto val="1"/>
        <c:lblAlgn val="ctr"/>
        <c:lblOffset val="100"/>
        <c:tickLblSkip val="4"/>
        <c:noMultiLvlLbl val="0"/>
      </c:catAx>
      <c:valAx>
        <c:axId val="2099454104"/>
        <c:scaling>
          <c:orientation val="minMax"/>
          <c:max val="90.0"/>
          <c:min val="0.0"/>
        </c:scaling>
        <c:delete val="0"/>
        <c:axPos val="l"/>
        <c:majorGridlines>
          <c:spPr>
            <a:ln w="3175">
              <a:solidFill>
                <a:schemeClr val="bg1">
                  <a:lumMod val="65000"/>
                </a:schemeClr>
              </a:solidFill>
            </a:ln>
          </c:spPr>
        </c:majorGridlines>
        <c:numFmt formatCode="General" sourceLinked="1"/>
        <c:majorTickMark val="out"/>
        <c:minorTickMark val="none"/>
        <c:tickLblPos val="nextTo"/>
        <c:spPr>
          <a:ln>
            <a:solidFill>
              <a:schemeClr val="bg1">
                <a:lumMod val="75000"/>
              </a:schemeClr>
            </a:solidFill>
          </a:ln>
        </c:spPr>
        <c:txPr>
          <a:bodyPr/>
          <a:lstStyle/>
          <a:p>
            <a:pPr>
              <a:defRPr sz="2000">
                <a:solidFill>
                  <a:schemeClr val="bg1">
                    <a:lumMod val="95000"/>
                  </a:schemeClr>
                </a:solidFill>
                <a:effectLst>
                  <a:outerShdw blurRad="50800" dist="38100" dir="2700000" algn="tl" rotWithShape="0">
                    <a:srgbClr val="000000">
                      <a:alpha val="43000"/>
                    </a:srgbClr>
                  </a:outerShdw>
                </a:effectLst>
              </a:defRPr>
            </a:pPr>
            <a:endParaRPr lang="en-US"/>
          </a:p>
        </c:txPr>
        <c:crossAx val="2099457368"/>
        <c:crosses val="autoZero"/>
        <c:crossBetween val="between"/>
        <c:majorUnit val="30.0"/>
      </c:valAx>
      <c:spPr>
        <a:noFill/>
        <a:ln w="9525" cmpd="sng">
          <a:noFill/>
        </a:ln>
        <a:effectLst>
          <a:outerShdw blurRad="50800" dist="38100" dir="2700000" algn="tl" rotWithShape="0">
            <a:srgbClr val="000000">
              <a:alpha val="43000"/>
            </a:srgbClr>
          </a:outerShdw>
        </a:effectLst>
      </c:spPr>
    </c:plotArea>
    <c:plotVisOnly val="1"/>
    <c:dispBlanksAs val="gap"/>
    <c:showDLblsOverMax val="0"/>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F78C0-401F-6A49-9693-FB6E4A25BE8B}" type="datetimeFigureOut">
              <a:rPr lang="en-US" smtClean="0"/>
              <a:t>21/05/15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0A63E2-63A4-1548-A543-0A1584F0C2AE}" type="slidenum">
              <a:rPr lang="en-US" smtClean="0"/>
              <a:t>‹#›</a:t>
            </a:fld>
            <a:endParaRPr lang="en-US"/>
          </a:p>
        </p:txBody>
      </p:sp>
    </p:spTree>
    <p:extLst>
      <p:ext uri="{BB962C8B-B14F-4D97-AF65-F5344CB8AC3E}">
        <p14:creationId xmlns:p14="http://schemas.microsoft.com/office/powerpoint/2010/main" val="3396296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a:xfrm>
            <a:off x="685800" y="4343399"/>
            <a:ext cx="5583746" cy="4700238"/>
          </a:xfrm>
        </p:spPr>
        <p:txBody>
          <a:bodyPr/>
          <a:lstStyle/>
          <a:p>
            <a:r>
              <a:rPr lang="en-US" sz="1400" dirty="0" smtClean="0"/>
              <a:t>Good morning Ladies and Gentlemen,</a:t>
            </a:r>
          </a:p>
          <a:p>
            <a:endParaRPr lang="en-US" sz="1000" dirty="0" smtClean="0"/>
          </a:p>
          <a:p>
            <a:pPr marL="171450" indent="-171450">
              <a:buFont typeface="Arial"/>
              <a:buChar char="•"/>
            </a:pPr>
            <a:r>
              <a:rPr lang="en-US" sz="1100" dirty="0" smtClean="0"/>
              <a:t>A warm welcome to all of you at this 6</a:t>
            </a:r>
            <a:r>
              <a:rPr lang="en-US" sz="1100" baseline="30000" dirty="0" smtClean="0"/>
              <a:t>th</a:t>
            </a:r>
            <a:r>
              <a:rPr lang="en-US" sz="1100" dirty="0" smtClean="0"/>
              <a:t> Conference of the FSF Mediterranean on Training and Safety, for which about 170 participants have registered.</a:t>
            </a:r>
          </a:p>
          <a:p>
            <a:pPr marL="171450" indent="-171450">
              <a:buFont typeface="Arial"/>
              <a:buChar char="•"/>
            </a:pPr>
            <a:r>
              <a:rPr lang="en-US" sz="1100" dirty="0"/>
              <a:t>My name is Erik Merckx, and I will be your Chairman for this Conference</a:t>
            </a:r>
          </a:p>
          <a:p>
            <a:pPr marL="171450" indent="-171450">
              <a:buFont typeface="Arial"/>
              <a:buChar char="•"/>
            </a:pPr>
            <a:r>
              <a:rPr lang="en-US" sz="1100" dirty="0" smtClean="0"/>
              <a:t>Welcome to sunny Cyprus, and sunny Larnaca in general.  For those for whom it is the first time to visit Cyprus, I would say:  take this opportunity if you do have the time to go around, it is a beautiful island with very pleasant people and a most enjoyable atmosphere. </a:t>
            </a:r>
          </a:p>
          <a:p>
            <a:pPr marL="171450" indent="-171450">
              <a:buFont typeface="Arial"/>
              <a:buChar char="•"/>
            </a:pPr>
            <a:r>
              <a:rPr lang="en-US" sz="1100" dirty="0" smtClean="0"/>
              <a:t>The FSF-Med </a:t>
            </a:r>
            <a:r>
              <a:rPr lang="en-US" sz="1100" dirty="0"/>
              <a:t>The“ Flight Safety Foundation- Mediterranean ( FSF-MED ) “, was established in 2008 in Cyprus as a non-profit and non- Governmental Organisation. </a:t>
            </a:r>
            <a:r>
              <a:rPr lang="en-US" sz="1100" dirty="0" smtClean="0"/>
              <a:t>FSF</a:t>
            </a:r>
            <a:r>
              <a:rPr lang="en-US" sz="1100" dirty="0"/>
              <a:t>-MED is an affiliated Institution of the International Flight Safety Foundation based in Washington. </a:t>
            </a:r>
            <a:r>
              <a:rPr lang="en-US" sz="1100" dirty="0" smtClean="0"/>
              <a:t>Its main objective </a:t>
            </a:r>
            <a:r>
              <a:rPr lang="en-US" sz="1100" dirty="0"/>
              <a:t>is to contribute to the enhancement of aviation safety , to facilitate training in aviation issues, to encourage the adoption of global and European aviation policies and to foster cooperation between the countries of the Mediterranean and Middle Eastern </a:t>
            </a:r>
            <a:r>
              <a:rPr lang="en-US" sz="1100" dirty="0" smtClean="0"/>
              <a:t>regions.  FSF</a:t>
            </a:r>
            <a:r>
              <a:rPr lang="en-US" sz="1100" dirty="0"/>
              <a:t>-MED signed Memoranda of Co-operation ( MOC) with the “Russian Flight Safety Foundation” , the “Romanian Aerospace Association”, the “ Fisher Institute” of Israel and “the ICAO European Office”. In addition it maintains close relations with the European Commission, EUROCONTROL, ERA , EASA and other international bodies. </a:t>
            </a:r>
            <a:r>
              <a:rPr lang="en-US" sz="1100" dirty="0" smtClean="0"/>
              <a:t>All </a:t>
            </a:r>
            <a:r>
              <a:rPr lang="en-US" sz="1100" dirty="0"/>
              <a:t>involved in FSF-MED work on a voluntary basis. The small budget is financed by grants from the Ministry </a:t>
            </a:r>
            <a:r>
              <a:rPr lang="en-US" sz="1100" dirty="0" smtClean="0"/>
              <a:t>(HERMES </a:t>
            </a:r>
            <a:r>
              <a:rPr lang="en-US" sz="1100" dirty="0"/>
              <a:t>Airports, CYTA, CTC Ari and some other </a:t>
            </a:r>
            <a:r>
              <a:rPr lang="en-US" sz="1100" dirty="0" smtClean="0"/>
              <a:t>organisations). </a:t>
            </a:r>
            <a:r>
              <a:rPr lang="en-US" sz="1100" dirty="0"/>
              <a:t>The grant by the Ministry is provided on the basis of an MOC signed 5 years ago and which needs to be renewed this year. </a:t>
            </a:r>
            <a:r>
              <a:rPr lang="en-US" sz="1100" dirty="0" smtClean="0"/>
              <a:t>FSF-MED has already organized a number of International Conferences and Seminars, with participants and speakers from several countries and Organisations, such as the Secretary General of ICAO, the President of ECAC, the Executive Director of EASA, high ranking officials of EUROCONTROL, the Presidents of IFATCA and IFALPA, the CEO of AEA and ERA, and many others.</a:t>
            </a:r>
          </a:p>
        </p:txBody>
      </p:sp>
      <p:sp>
        <p:nvSpPr>
          <p:cNvPr id="4" name="Slide Number Placeholder 3"/>
          <p:cNvSpPr>
            <a:spLocks noGrp="1"/>
          </p:cNvSpPr>
          <p:nvPr>
            <p:ph type="sldNum" sz="quarter" idx="10"/>
          </p:nvPr>
        </p:nvSpPr>
        <p:spPr/>
        <p:txBody>
          <a:bodyPr/>
          <a:lstStyle/>
          <a:p>
            <a:fld id="{940A63E2-63A4-1548-A543-0A1584F0C2AE}" type="slidenum">
              <a:rPr lang="en-US" smtClean="0"/>
              <a:t>1</a:t>
            </a:fld>
            <a:endParaRPr lang="en-US"/>
          </a:p>
        </p:txBody>
      </p:sp>
    </p:spTree>
    <p:extLst>
      <p:ext uri="{BB962C8B-B14F-4D97-AF65-F5344CB8AC3E}">
        <p14:creationId xmlns:p14="http://schemas.microsoft.com/office/powerpoint/2010/main" val="412137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A second topic that does not go away is the debate on the desired level of automation and the manual flying skills of a pilot. </a:t>
            </a:r>
          </a:p>
          <a:p>
            <a:endParaRPr lang="en-US" sz="1400" dirty="0"/>
          </a:p>
          <a:p>
            <a:r>
              <a:rPr lang="en-US" sz="1400" dirty="0" smtClean="0"/>
              <a:t>Analysis of accidents and incidents show that pilots </a:t>
            </a:r>
            <a:r>
              <a:rPr lang="en-US" sz="1400" dirty="0"/>
              <a:t>d</a:t>
            </a:r>
            <a:r>
              <a:rPr lang="en-US" sz="1400" dirty="0" smtClean="0"/>
              <a:t>o rely heavily on the automation in the cockpit, to the extent that, when an event arises where they have to react quickly, take over from automation, take the right decision and fly manually. </a:t>
            </a:r>
          </a:p>
          <a:p>
            <a:endParaRPr lang="en-US" sz="1400" dirty="0"/>
          </a:p>
          <a:p>
            <a:r>
              <a:rPr lang="en-US" sz="1400" dirty="0" smtClean="0"/>
              <a:t>Here are a number of articles on the subject. </a:t>
            </a:r>
          </a:p>
          <a:p>
            <a:endParaRPr lang="en-US" sz="1400" dirty="0"/>
          </a:p>
          <a:p>
            <a:r>
              <a:rPr lang="en-US" sz="1400" dirty="0" smtClean="0"/>
              <a:t>I hope that this topic will in one way or the other be tackled during this conference. </a:t>
            </a:r>
          </a:p>
          <a:p>
            <a:endParaRPr lang="en-US" sz="1400" dirty="0"/>
          </a:p>
          <a:p>
            <a:r>
              <a:rPr lang="en-US" sz="1400" dirty="0" smtClean="0"/>
              <a:t>This issue is of course related to the previous one:   more automation is a means of speeding up training of new pilots … </a:t>
            </a:r>
          </a:p>
          <a:p>
            <a:endParaRPr lang="en-US" sz="1400" dirty="0"/>
          </a:p>
        </p:txBody>
      </p:sp>
      <p:sp>
        <p:nvSpPr>
          <p:cNvPr id="4" name="Slide Number Placeholder 3"/>
          <p:cNvSpPr>
            <a:spLocks noGrp="1"/>
          </p:cNvSpPr>
          <p:nvPr>
            <p:ph type="sldNum" sz="quarter" idx="10"/>
          </p:nvPr>
        </p:nvSpPr>
        <p:spPr/>
        <p:txBody>
          <a:bodyPr/>
          <a:lstStyle/>
          <a:p>
            <a:fld id="{940A63E2-63A4-1548-A543-0A1584F0C2AE}" type="slidenum">
              <a:rPr lang="en-US" smtClean="0"/>
              <a:t>10</a:t>
            </a:fld>
            <a:endParaRPr lang="en-US"/>
          </a:p>
        </p:txBody>
      </p:sp>
    </p:spTree>
    <p:extLst>
      <p:ext uri="{BB962C8B-B14F-4D97-AF65-F5344CB8AC3E}">
        <p14:creationId xmlns:p14="http://schemas.microsoft.com/office/powerpoint/2010/main" val="77836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My last issue is a difficult one, because it is one that is hidden underneath the surface. It is about interchangeability of training knowledge and experience. </a:t>
            </a:r>
          </a:p>
          <a:p>
            <a:endParaRPr lang="en-US" dirty="0"/>
          </a:p>
          <a:p>
            <a:pPr marL="171450" indent="-171450">
              <a:buFont typeface="Arial"/>
              <a:buChar char="•"/>
            </a:pPr>
            <a:r>
              <a:rPr lang="en-US" dirty="0" smtClean="0"/>
              <a:t>Let me tell you first of all a little story that I experienced, and which has nothing to do with aviation ….</a:t>
            </a:r>
          </a:p>
          <a:p>
            <a:pPr marL="171450" indent="-171450">
              <a:buFont typeface="Arial"/>
              <a:buChar char="•"/>
            </a:pPr>
            <a:r>
              <a:rPr lang="en-US" dirty="0" smtClean="0"/>
              <a:t>Now, let’s go back to the Überlingen accident, more than 10 years ago, and have a look at the way looked at TCAS in </a:t>
            </a:r>
            <a:r>
              <a:rPr lang="en-US" smtClean="0"/>
              <a:t>those days…. </a:t>
            </a:r>
            <a:endParaRPr lang="en-US" dirty="0" smtClean="0"/>
          </a:p>
          <a:p>
            <a:pPr marL="171450" indent="-171450">
              <a:buFont typeface="Arial"/>
              <a:buChar char="•"/>
            </a:pPr>
            <a:endParaRPr lang="en-US" dirty="0"/>
          </a:p>
          <a:p>
            <a:pPr marL="171450" indent="-171450">
              <a:buFont typeface="Arial"/>
              <a:buChar char="•"/>
            </a:pPr>
            <a:endParaRPr lang="en-US" dirty="0" smtClean="0"/>
          </a:p>
          <a:p>
            <a:r>
              <a:rPr lang="en-US" dirty="0" smtClean="0"/>
              <a:t>My point is that in most of the cases, a pilot that has been to training school A and has flown for a certain airline on a certain type of a/c, will be having the same knowledge and experience as a pilot that has been to training school B, flying now also for (another) airline on an aircraft of that type.  Some of you may say, in 95% of the cases, maybe even 98%-99% of the cases, experience and knowledge will be the same.  I agree, but it is the remaining 1%-2% that causes the accidents, as we see when we analyze our accidents.   In a world with a growing need for more pilots, we can not afford that we miss out on this 1%-2% different type of experience.  Therefore I welcome the debate we will have on the following school of thought:  is there a need of having a kind of global association for training, that exchanges good practices, can formulate advise etc. </a:t>
            </a:r>
          </a:p>
          <a:p>
            <a:endParaRPr lang="en-US" dirty="0"/>
          </a:p>
          <a:p>
            <a:pPr marL="171450" indent="-171450">
              <a:buFont typeface="Arial"/>
              <a:buChar char="•"/>
            </a:pP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11</a:t>
            </a:fld>
            <a:endParaRPr lang="en-US"/>
          </a:p>
        </p:txBody>
      </p:sp>
    </p:spTree>
    <p:extLst>
      <p:ext uri="{BB962C8B-B14F-4D97-AF65-F5344CB8AC3E}">
        <p14:creationId xmlns:p14="http://schemas.microsoft.com/office/powerpoint/2010/main" val="39463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a:xfrm>
            <a:off x="685799" y="4343399"/>
            <a:ext cx="5569149" cy="4700237"/>
          </a:xfrm>
        </p:spPr>
        <p:txBody>
          <a:bodyPr/>
          <a:lstStyle/>
          <a:p>
            <a:pPr marL="171450" indent="-171450">
              <a:buFont typeface="Arial"/>
              <a:buChar char="•"/>
            </a:pPr>
            <a:r>
              <a:rPr lang="en-US" sz="1100" dirty="0" smtClean="0"/>
              <a:t>This </a:t>
            </a:r>
            <a:r>
              <a:rPr lang="en-US" sz="1100" dirty="0"/>
              <a:t>conference is a joined activity with the Joint Aviation Authorities Training Organisation, and with the strong support of the Government of Cyprus. Therefore I would like to thank already now the JAA, particularly </a:t>
            </a:r>
            <a:r>
              <a:rPr lang="en-US" sz="1100" dirty="0" err="1"/>
              <a:t>Joost</a:t>
            </a:r>
            <a:r>
              <a:rPr lang="en-US" sz="1100" dirty="0"/>
              <a:t> </a:t>
            </a:r>
            <a:r>
              <a:rPr lang="en-US" sz="1100" dirty="0" err="1"/>
              <a:t>Jonker</a:t>
            </a:r>
            <a:r>
              <a:rPr lang="en-US" sz="1100" dirty="0"/>
              <a:t>, the director of the JAA TO,  as well as the Government of Cyprus, represented today by Mr. </a:t>
            </a:r>
            <a:r>
              <a:rPr lang="en-US" sz="1100" dirty="0" err="1"/>
              <a:t>Alecos</a:t>
            </a:r>
            <a:r>
              <a:rPr lang="en-US" sz="1100" dirty="0"/>
              <a:t> </a:t>
            </a:r>
            <a:r>
              <a:rPr lang="en-US" sz="1100" dirty="0" err="1"/>
              <a:t>Michaelides</a:t>
            </a:r>
            <a:r>
              <a:rPr lang="en-US" sz="1100" dirty="0"/>
              <a:t>, the Permanent Secretary  of the Ministry of Communications and Works, for all their effort it making this happening, particularly during times that resources are very scarce. </a:t>
            </a:r>
          </a:p>
          <a:p>
            <a:pPr marL="171450" indent="-171450">
              <a:buFont typeface="Arial"/>
              <a:buChar char="•"/>
            </a:pPr>
            <a:r>
              <a:rPr lang="en-US" sz="1100" dirty="0"/>
              <a:t>I also like to thank already now Christos </a:t>
            </a:r>
            <a:r>
              <a:rPr lang="en-US" sz="1100" dirty="0" err="1"/>
              <a:t>Petrou</a:t>
            </a:r>
            <a:r>
              <a:rPr lang="en-US" sz="1100" dirty="0"/>
              <a:t>, CEO of the FSF Mediterranean, for all the preparation to turn this into a success, and Mr. André Auer, Chairman of the organizing committee. </a:t>
            </a:r>
          </a:p>
          <a:p>
            <a:pPr marL="171450" indent="-171450">
              <a:buFont typeface="Arial"/>
              <a:buChar char="•"/>
            </a:pPr>
            <a:r>
              <a:rPr lang="en-US" sz="1100" dirty="0"/>
              <a:t>The objectives of this Conference are stated in your </a:t>
            </a:r>
            <a:r>
              <a:rPr lang="en-US" sz="1100" dirty="0" err="1"/>
              <a:t>programme</a:t>
            </a:r>
            <a:r>
              <a:rPr lang="en-US" sz="1100" dirty="0"/>
              <a:t>, but they are worth repeating here during the opening </a:t>
            </a:r>
            <a:r>
              <a:rPr lang="en-US" sz="1100" dirty="0" smtClean="0"/>
              <a:t>session</a:t>
            </a:r>
            <a:r>
              <a:rPr lang="en-US" sz="1100" dirty="0"/>
              <a:t> </a:t>
            </a:r>
            <a:r>
              <a:rPr lang="en-US" sz="1100" dirty="0" smtClean="0"/>
              <a:t>:</a:t>
            </a:r>
            <a:endParaRPr lang="en-US" sz="1100" dirty="0"/>
          </a:p>
          <a:p>
            <a:pPr marL="171450" indent="-171450">
              <a:buFont typeface="Arial"/>
              <a:buChar char="•"/>
            </a:pPr>
            <a:r>
              <a:rPr lang="en-US" sz="1100" dirty="0"/>
              <a:t>What we want to achieve is sharing of information in the field of civil aviation training, sharing ideas, raising issues and offering practical solutions on the way forward to improve safety through training, both initial training as ongoing training.  Of course, a conference like this is always a unique opportunity for networking with the experts in the field, and I am sure you will do that over the next few days. </a:t>
            </a:r>
            <a:endParaRPr lang="en-US" sz="1100" dirty="0" smtClean="0"/>
          </a:p>
          <a:p>
            <a:pPr marL="171450" indent="-171450">
              <a:buFont typeface="Arial"/>
              <a:buChar char="•"/>
            </a:pPr>
            <a:r>
              <a:rPr lang="en-US" sz="1100" dirty="0" smtClean="0"/>
              <a:t>I strongly believe that the timing of this conference is spot on.  Never has training, and its impact on safety, been so important as today.   I am therefore very proud to inform you that the conclusions of this conference, that we will put together based on your input and our discussions, will be presented to ICAO, to ensure that suggestions made here are not lost and can be taken up in a wider global context. </a:t>
            </a:r>
            <a:endParaRPr lang="en-US" sz="1100" dirty="0"/>
          </a:p>
          <a:p>
            <a:pPr marL="171450" indent="-171450">
              <a:buFont typeface="Arial"/>
              <a:buChar char="•"/>
            </a:pPr>
            <a:r>
              <a:rPr lang="en-US" sz="1100" dirty="0" smtClean="0"/>
              <a:t>You will have looked at the </a:t>
            </a:r>
            <a:r>
              <a:rPr lang="en-US" sz="1100" dirty="0" err="1" smtClean="0"/>
              <a:t>programme</a:t>
            </a:r>
            <a:r>
              <a:rPr lang="en-US" sz="1100" dirty="0" smtClean="0"/>
              <a:t>, and I </a:t>
            </a:r>
            <a:r>
              <a:rPr lang="en-US" sz="1100" dirty="0"/>
              <a:t>am certain that you will agree with me that we have an excellent team of speakers and a good selection of topics. </a:t>
            </a:r>
            <a:r>
              <a:rPr lang="en-US" sz="1100" dirty="0" smtClean="0"/>
              <a:t>After each session, there will be the possibility to ask one or two burning questions; however please note that there will be a Q&amp;A session at the end of the day today. </a:t>
            </a:r>
          </a:p>
          <a:p>
            <a:pPr marL="171450" indent="-171450">
              <a:buFont typeface="Arial"/>
              <a:buChar char="•"/>
            </a:pPr>
            <a:r>
              <a:rPr lang="en-US" sz="1100" dirty="0" smtClean="0"/>
              <a:t>I would like introduce to you the people on the table here :  …. </a:t>
            </a:r>
          </a:p>
          <a:p>
            <a:pPr marL="171450" indent="-171450">
              <a:buFont typeface="Arial"/>
              <a:buChar char="•"/>
            </a:pPr>
            <a:r>
              <a:rPr lang="en-US" sz="1100" dirty="0" smtClean="0"/>
              <a:t>Ladies and Gentlemen, let’s start ! I hereby declare this 6</a:t>
            </a:r>
            <a:r>
              <a:rPr lang="en-US" sz="1100" baseline="30000" dirty="0" smtClean="0"/>
              <a:t>th</a:t>
            </a:r>
            <a:r>
              <a:rPr lang="en-US" sz="1100" dirty="0" smtClean="0"/>
              <a:t> Int. Conference opened. </a:t>
            </a:r>
            <a:endParaRPr lang="en-US" sz="1100" dirty="0"/>
          </a:p>
          <a:p>
            <a:endParaRPr lang="en-US" sz="1000" dirty="0"/>
          </a:p>
          <a:p>
            <a:pPr marL="171450" indent="-171450">
              <a:buFont typeface="Arial"/>
              <a:buChar char="•"/>
            </a:pPr>
            <a:endParaRPr lang="en-US" sz="1000" dirty="0" smtClean="0"/>
          </a:p>
          <a:p>
            <a:endParaRPr lang="en-US" dirty="0"/>
          </a:p>
        </p:txBody>
      </p:sp>
      <p:sp>
        <p:nvSpPr>
          <p:cNvPr id="4" name="Slide Number Placeholder 3"/>
          <p:cNvSpPr>
            <a:spLocks noGrp="1"/>
          </p:cNvSpPr>
          <p:nvPr>
            <p:ph type="sldNum" sz="quarter" idx="10"/>
          </p:nvPr>
        </p:nvSpPr>
        <p:spPr>
          <a:xfrm>
            <a:off x="6172199" y="8802765"/>
            <a:ext cx="684213" cy="339648"/>
          </a:xfrm>
        </p:spPr>
        <p:txBody>
          <a:bodyPr/>
          <a:lstStyle/>
          <a:p>
            <a:fld id="{940A63E2-63A4-1548-A543-0A1584F0C2AE}" type="slidenum">
              <a:rPr lang="en-US" smtClean="0"/>
              <a:t>2</a:t>
            </a:fld>
            <a:endParaRPr lang="en-US" dirty="0"/>
          </a:p>
        </p:txBody>
      </p:sp>
    </p:spTree>
    <p:extLst>
      <p:ext uri="{BB962C8B-B14F-4D97-AF65-F5344CB8AC3E}">
        <p14:creationId xmlns:p14="http://schemas.microsoft.com/office/powerpoint/2010/main" val="412137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Ladies and Gentlemen,</a:t>
            </a:r>
          </a:p>
          <a:p>
            <a:endParaRPr lang="en-US" sz="1400" dirty="0" smtClean="0"/>
          </a:p>
          <a:p>
            <a:r>
              <a:rPr lang="en-US" sz="1400" dirty="0" smtClean="0"/>
              <a:t>I</a:t>
            </a:r>
            <a:r>
              <a:rPr lang="en-US" sz="1400" baseline="0" dirty="0" smtClean="0"/>
              <a:t> would like to open this conference by </a:t>
            </a:r>
            <a:r>
              <a:rPr lang="en-US" sz="1400" dirty="0" smtClean="0"/>
              <a:t>highlighting</a:t>
            </a:r>
            <a:r>
              <a:rPr lang="en-US" sz="1400" baseline="0" dirty="0" smtClean="0"/>
              <a:t> a few topics</a:t>
            </a:r>
            <a:r>
              <a:rPr lang="en-US" sz="1400" dirty="0" smtClean="0"/>
              <a:t> </a:t>
            </a:r>
            <a:r>
              <a:rPr lang="en-US" sz="1400" baseline="0" dirty="0" smtClean="0"/>
              <a:t>on training and safety, at least as I see them.</a:t>
            </a:r>
          </a:p>
          <a:p>
            <a:endParaRPr lang="en-US" sz="1400" baseline="0" dirty="0" smtClean="0"/>
          </a:p>
          <a:p>
            <a:r>
              <a:rPr lang="en-US" sz="1400" baseline="0" dirty="0" smtClean="0"/>
              <a:t>Before doing so however, we need</a:t>
            </a:r>
            <a:r>
              <a:rPr lang="en-US" sz="1400" dirty="0" smtClean="0"/>
              <a:t> to look at </a:t>
            </a:r>
            <a:r>
              <a:rPr lang="en-US" sz="1400" baseline="0" dirty="0" smtClean="0"/>
              <a:t>some aviation figures.</a:t>
            </a:r>
          </a:p>
          <a:p>
            <a:endParaRPr lang="en-US" sz="1400" baseline="0" dirty="0" smtClean="0"/>
          </a:p>
          <a:p>
            <a:r>
              <a:rPr lang="en-US" sz="1400" baseline="0" dirty="0" smtClean="0"/>
              <a:t>I think we are all familiar with what the European business figures are, so let us focus on the global commercial aviation figures as they stand today. </a:t>
            </a:r>
          </a:p>
          <a:p>
            <a:endParaRPr lang="en-US" baseline="0" dirty="0" smtClean="0"/>
          </a:p>
          <a:p>
            <a:pPr marL="171450" indent="-171450">
              <a:buFont typeface="Arial"/>
              <a:buChar char="•"/>
            </a:pPr>
            <a:r>
              <a:rPr lang="en-US" baseline="0" dirty="0" smtClean="0"/>
              <a:t>At the end of last year, or beginning of 2015, we passed an impressive total of 100,000 flights per day. </a:t>
            </a:r>
          </a:p>
          <a:p>
            <a:pPr marL="171450" indent="-171450">
              <a:buFont typeface="Arial"/>
              <a:buChar char="•"/>
            </a:pPr>
            <a:r>
              <a:rPr lang="en-US" baseline="0" dirty="0" smtClean="0"/>
              <a:t>That means 38 million flights per year, transporting 3.3 billion passengers worldwide. </a:t>
            </a:r>
          </a:p>
          <a:p>
            <a:pPr marL="171450" indent="-171450">
              <a:buFont typeface="Arial"/>
              <a:buChar char="•"/>
            </a:pPr>
            <a:r>
              <a:rPr lang="en-US" baseline="0" dirty="0" smtClean="0"/>
              <a:t>The global aviation business is calculated to have a value of 2.5 trillion American dollars</a:t>
            </a:r>
          </a:p>
          <a:p>
            <a:pPr marL="171450" indent="-171450">
              <a:buFont typeface="Arial"/>
              <a:buChar char="•"/>
            </a:pPr>
            <a:r>
              <a:rPr lang="en-US" baseline="0" dirty="0" smtClean="0"/>
              <a:t>We also transport 50 million tons of cargo per year</a:t>
            </a:r>
          </a:p>
          <a:p>
            <a:pPr marL="171450" indent="-171450">
              <a:buFont typeface="Arial"/>
              <a:buChar char="•"/>
            </a:pPr>
            <a:r>
              <a:rPr lang="en-US" baseline="0" dirty="0" smtClean="0"/>
              <a:t>And last but not least our business ensure worldwide 60 million jobs  </a:t>
            </a:r>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3</a:t>
            </a:fld>
            <a:endParaRPr lang="en-US"/>
          </a:p>
        </p:txBody>
      </p:sp>
    </p:spTree>
    <p:extLst>
      <p:ext uri="{BB962C8B-B14F-4D97-AF65-F5344CB8AC3E}">
        <p14:creationId xmlns:p14="http://schemas.microsoft.com/office/powerpoint/2010/main" val="412137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What do we </a:t>
            </a:r>
            <a:r>
              <a:rPr lang="en-US" sz="1400" baseline="0" dirty="0" smtClean="0"/>
              <a:t>have</a:t>
            </a:r>
            <a:r>
              <a:rPr lang="en-US" sz="1400" dirty="0" smtClean="0"/>
              <a:t> in place today </a:t>
            </a:r>
            <a:r>
              <a:rPr lang="en-US" sz="1400" baseline="0" dirty="0" smtClean="0"/>
              <a:t>to arrive </a:t>
            </a:r>
            <a:r>
              <a:rPr lang="en-US" sz="1400" dirty="0" smtClean="0"/>
              <a:t>at </a:t>
            </a:r>
            <a:r>
              <a:rPr lang="en-US" sz="1400" baseline="0" dirty="0" smtClean="0"/>
              <a:t>these impressive figures ?</a:t>
            </a:r>
          </a:p>
          <a:p>
            <a:endParaRPr lang="en-US" sz="1400" baseline="0" dirty="0" smtClean="0"/>
          </a:p>
          <a:p>
            <a:pPr marL="171450" indent="-171450">
              <a:buFont typeface="Arial"/>
              <a:buChar char="•"/>
            </a:pPr>
            <a:r>
              <a:rPr lang="en-US" baseline="0" dirty="0" smtClean="0"/>
              <a:t>Well, at the moment, is is believed that we have something between 21,000 and 24,000 commercial jetliners in service; these figures come mainly from Airbus, Boeing and IATA.  I have taken an average of </a:t>
            </a:r>
            <a:r>
              <a:rPr lang="en-US" dirty="0" smtClean="0"/>
              <a:t>22</a:t>
            </a:r>
            <a:r>
              <a:rPr lang="en-US" baseline="0" dirty="0" smtClean="0"/>
              <a:t>,000. </a:t>
            </a:r>
          </a:p>
          <a:p>
            <a:pPr marL="171450" indent="-171450">
              <a:buFont typeface="Arial"/>
              <a:buChar char="•"/>
            </a:pPr>
            <a:r>
              <a:rPr lang="en-US" baseline="0" dirty="0" smtClean="0"/>
              <a:t>In order to fly these 22,000 a/c we have currently 240,000 commercial transport pilots…</a:t>
            </a:r>
          </a:p>
          <a:p>
            <a:pPr marL="171450" indent="-171450">
              <a:buFont typeface="Arial"/>
              <a:buChar char="•"/>
            </a:pPr>
            <a:r>
              <a:rPr lang="en-US" baseline="0" dirty="0" smtClean="0"/>
              <a:t>… which land worldwide at about 2500 airports, of which 1000 of them make about 90% of the traffic, and the 100 top-airports make about 60% of the traffic. </a:t>
            </a:r>
          </a:p>
          <a:p>
            <a:pPr marL="171450" indent="-171450">
              <a:buFont typeface="Arial"/>
              <a:buChar char="•"/>
            </a:pPr>
            <a:r>
              <a:rPr lang="en-US" baseline="0" dirty="0" smtClean="0"/>
              <a:t>Further on the ground, we have 50,000 ATCO’s worldwide (that is what IFATCA states)</a:t>
            </a:r>
          </a:p>
          <a:p>
            <a:pPr marL="171450" indent="-171450">
              <a:buFont typeface="Arial"/>
              <a:buChar char="•"/>
            </a:pPr>
            <a:r>
              <a:rPr lang="en-US" baseline="0" dirty="0" smtClean="0"/>
              <a:t>275 Area </a:t>
            </a:r>
            <a:r>
              <a:rPr lang="en-US" dirty="0"/>
              <a:t>C</a:t>
            </a:r>
            <a:r>
              <a:rPr lang="en-US" baseline="0" dirty="0" smtClean="0"/>
              <a:t>ontrol </a:t>
            </a:r>
            <a:r>
              <a:rPr lang="en-US" dirty="0"/>
              <a:t>C</a:t>
            </a:r>
            <a:r>
              <a:rPr lang="en-US" baseline="0" dirty="0" smtClean="0"/>
              <a:t>enters</a:t>
            </a:r>
          </a:p>
          <a:p>
            <a:pPr marL="171450" indent="-171450">
              <a:buFont typeface="Arial"/>
              <a:buChar char="•"/>
            </a:pPr>
            <a:r>
              <a:rPr lang="en-US" baseline="0" dirty="0" smtClean="0"/>
              <a:t>And a few million – I do not know the exact figure – of maintenance engineers, technicians, cabin crew, ground crew, airport staff, regulators, auditors, managers, ….. </a:t>
            </a:r>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4</a:t>
            </a:fld>
            <a:endParaRPr lang="en-US"/>
          </a:p>
        </p:txBody>
      </p:sp>
    </p:spTree>
    <p:extLst>
      <p:ext uri="{BB962C8B-B14F-4D97-AF65-F5344CB8AC3E}">
        <p14:creationId xmlns:p14="http://schemas.microsoft.com/office/powerpoint/2010/main" val="57933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What about safety around the globe ? </a:t>
            </a:r>
          </a:p>
          <a:p>
            <a:endParaRPr lang="en-US" dirty="0" smtClean="0"/>
          </a:p>
          <a:p>
            <a:pPr marL="171450" indent="-171450">
              <a:buFont typeface="Arial"/>
              <a:buChar char="•"/>
            </a:pPr>
            <a:r>
              <a:rPr lang="en-US" dirty="0" smtClean="0"/>
              <a:t>There are many different statistics on the number of accidents,</a:t>
            </a:r>
            <a:r>
              <a:rPr lang="en-US" baseline="0" dirty="0" smtClean="0"/>
              <a:t> accident rates etc., and the reason why they are different is because they all have different assumptions (MTOW, civil and/or civil plus military, origin of a/c manufacture etc. )</a:t>
            </a:r>
          </a:p>
          <a:p>
            <a:pPr marL="171450" indent="-171450">
              <a:buFont typeface="Arial"/>
              <a:buChar char="•"/>
            </a:pPr>
            <a:r>
              <a:rPr lang="en-US" baseline="0" dirty="0" smtClean="0"/>
              <a:t>However, in every one of these statistics, we see that accidents are going down</a:t>
            </a:r>
          </a:p>
          <a:p>
            <a:pPr marL="171450" indent="-171450">
              <a:buFont typeface="Arial"/>
              <a:buChar char="•"/>
            </a:pPr>
            <a:r>
              <a:rPr lang="en-US" baseline="0" dirty="0" smtClean="0"/>
              <a:t>This one is produced by the FSF, and shows absolute accidents for every commercial a/c with at least 12 seats</a:t>
            </a:r>
          </a:p>
          <a:p>
            <a:pPr marL="171450" indent="-171450">
              <a:buFont typeface="Arial"/>
              <a:buChar char="•"/>
            </a:pPr>
            <a:r>
              <a:rPr lang="en-US" baseline="0" dirty="0" smtClean="0"/>
              <a:t>2014 was the safest year ever, on average, around the globe</a:t>
            </a:r>
          </a:p>
          <a:p>
            <a:pPr marL="171450" indent="-171450">
              <a:buFont typeface="Arial"/>
              <a:buChar char="•"/>
            </a:pPr>
            <a:r>
              <a:rPr lang="en-US" dirty="0" smtClean="0"/>
              <a:t>So, in spite of growing traffic, the industry has made and is continuing to make significant efforts to make flying safer</a:t>
            </a:r>
            <a:endParaRPr lang="en-US"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5</a:t>
            </a:fld>
            <a:endParaRPr lang="en-US"/>
          </a:p>
        </p:txBody>
      </p:sp>
    </p:spTree>
    <p:extLst>
      <p:ext uri="{BB962C8B-B14F-4D97-AF65-F5344CB8AC3E}">
        <p14:creationId xmlns:p14="http://schemas.microsoft.com/office/powerpoint/2010/main" val="346584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Now that we covered the situation as it is today, what will the future</a:t>
            </a:r>
            <a:r>
              <a:rPr lang="en-US" sz="1400" baseline="0" dirty="0" smtClean="0"/>
              <a:t> bring us, say in 2033 ?</a:t>
            </a:r>
          </a:p>
          <a:p>
            <a:endParaRPr lang="en-US" baseline="0" dirty="0" smtClean="0"/>
          </a:p>
          <a:p>
            <a:pPr marL="171450" indent="-171450">
              <a:buFont typeface="Arial"/>
              <a:buChar char="•"/>
            </a:pPr>
            <a:r>
              <a:rPr lang="en-US" baseline="0" dirty="0" smtClean="0"/>
              <a:t>I would like to show you a traffic forecast graph, produced by Airbus ( but honestly, the figures from Boeing are not that much different)</a:t>
            </a:r>
          </a:p>
          <a:p>
            <a:pPr marL="171450" indent="-171450">
              <a:buFont typeface="Arial"/>
              <a:buChar char="•"/>
            </a:pPr>
            <a:r>
              <a:rPr lang="en-US" baseline="0" dirty="0" smtClean="0"/>
              <a:t>Airbus observes that in the past, until 2014, traffic has been doubling every 15 yrs.</a:t>
            </a:r>
          </a:p>
          <a:p>
            <a:pPr marL="171450" indent="-171450">
              <a:buFont typeface="Arial"/>
              <a:buChar char="•"/>
            </a:pPr>
            <a:r>
              <a:rPr lang="en-US" baseline="0" dirty="0" smtClean="0"/>
              <a:t>So for example, between 1983 and 1998, traffic doubled from 1.5 RPK to 3 RPK (1)</a:t>
            </a:r>
          </a:p>
          <a:p>
            <a:pPr marL="171450" indent="-171450">
              <a:buFont typeface="Arial"/>
              <a:buChar char="•"/>
            </a:pPr>
            <a:r>
              <a:rPr lang="en-US" baseline="0" dirty="0" smtClean="0"/>
              <a:t>From 1998 to 2013, another 15 years, it doubled again from 3 RPK to 6 RPK</a:t>
            </a:r>
          </a:p>
          <a:p>
            <a:pPr marL="171450" indent="-171450">
              <a:buFont typeface="Arial"/>
              <a:buChar char="•"/>
            </a:pPr>
            <a:r>
              <a:rPr lang="en-US" baseline="0" dirty="0" smtClean="0"/>
              <a:t>The latter is surprising, because we have seen during the last 15 years quite some adverse effects:  9/11, bird flu, oil prices, airline bankruptcies, … : it shows however how resilient aviation business is and how well it recovers</a:t>
            </a:r>
          </a:p>
          <a:p>
            <a:pPr marL="171450" indent="-171450">
              <a:buFont typeface="Arial"/>
              <a:buChar char="•"/>
            </a:pPr>
            <a:r>
              <a:rPr lang="en-US" baseline="0" dirty="0" smtClean="0"/>
              <a:t>Airbus therefore concludes that, if traffic doubled every 15 years in the past, there is no reasons why it should not double in the future: from 6 RPK to 12 RPK by 2028, and nearly 15 RPK by 2033</a:t>
            </a:r>
          </a:p>
          <a:p>
            <a:pPr marL="171450" indent="-171450">
              <a:buFont typeface="Arial"/>
              <a:buChar char="•"/>
            </a:pPr>
            <a:r>
              <a:rPr lang="en-US" baseline="0" dirty="0" smtClean="0"/>
              <a:t>This forecast is believed to be realistic, mainly because it is supported by a huge growth in Asia :  not only in countries like China and India, but also in south-east Asia, such as Indonesia and the Philippines. </a:t>
            </a:r>
          </a:p>
          <a:p>
            <a:pPr marL="171450" indent="-171450">
              <a:buFont typeface="Arial"/>
              <a:buChar char="•"/>
            </a:pPr>
            <a:endParaRPr lang="en-US" baseline="0" dirty="0" smtClean="0"/>
          </a:p>
          <a:p>
            <a:pPr marL="171450" indent="-171450">
              <a:buFont typeface="Arial"/>
              <a:buChar char="•"/>
            </a:pPr>
            <a:endParaRPr lang="en-US" baseline="0" dirty="0" smtClean="0"/>
          </a:p>
          <a:p>
            <a:r>
              <a:rPr lang="en-US" sz="900" baseline="0" dirty="0" smtClean="0"/>
              <a:t>(1):  </a:t>
            </a:r>
            <a:r>
              <a:rPr lang="en-US" sz="900" kern="1200" dirty="0" smtClean="0">
                <a:solidFill>
                  <a:schemeClr val="tx1"/>
                </a:solidFill>
              </a:rPr>
              <a:t>Revenue passenger kilometers (RPK) is a measure of the volume of passengers carried by an airline; a revenue passenger-kilometer is flown when a revenue passenger is carried one kilometer. A passenger for whose transportation an air carrier receives commercial remuneration is called a revenue passenger. This excludes passengers travelling under fares available only to airline employees and babies and children who do not have a seat of their own. The RPK of an airline is the the sum of the products obtained by multiplying the number of revenue passengers carried on each flight stage by the stage distance - it is the total number of kilometers travelled by all passengers. RPK is a measure of sales volume of passenger traffic.</a:t>
            </a:r>
            <a:endParaRPr lang="en-US" sz="900" dirty="0"/>
          </a:p>
        </p:txBody>
      </p:sp>
      <p:sp>
        <p:nvSpPr>
          <p:cNvPr id="4" name="Slide Number Placeholder 3"/>
          <p:cNvSpPr>
            <a:spLocks noGrp="1"/>
          </p:cNvSpPr>
          <p:nvPr>
            <p:ph type="sldNum" sz="quarter" idx="10"/>
          </p:nvPr>
        </p:nvSpPr>
        <p:spPr/>
        <p:txBody>
          <a:bodyPr/>
          <a:lstStyle/>
          <a:p>
            <a:fld id="{940A63E2-63A4-1548-A543-0A1584F0C2AE}" type="slidenum">
              <a:rPr lang="en-US" smtClean="0"/>
              <a:t>6</a:t>
            </a:fld>
            <a:endParaRPr lang="en-US"/>
          </a:p>
        </p:txBody>
      </p:sp>
    </p:spTree>
    <p:extLst>
      <p:ext uri="{BB962C8B-B14F-4D97-AF65-F5344CB8AC3E}">
        <p14:creationId xmlns:p14="http://schemas.microsoft.com/office/powerpoint/2010/main" val="341897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If one believes</a:t>
            </a:r>
            <a:r>
              <a:rPr lang="en-US" sz="1400" baseline="0" dirty="0" smtClean="0"/>
              <a:t> those traffic forecasts, what are then the consequences for what we need to deliver them ? </a:t>
            </a:r>
          </a:p>
          <a:p>
            <a:endParaRPr lang="en-US" baseline="0" dirty="0" smtClean="0"/>
          </a:p>
          <a:p>
            <a:pPr marL="171450" indent="-171450">
              <a:buFont typeface="Arial"/>
              <a:buChar char="•"/>
            </a:pPr>
            <a:r>
              <a:rPr lang="en-US" baseline="0" dirty="0" smtClean="0"/>
              <a:t>First, how many a/c will we need by 2033:  the double of today, ca. 40,000 (at least 60% of them single aisle a/C, type A 220):  this is the easy bit, both Boeing and Airbus believe this is manageable</a:t>
            </a:r>
          </a:p>
          <a:p>
            <a:pPr marL="171450" indent="-171450">
              <a:buFont typeface="Arial"/>
              <a:buChar char="•"/>
            </a:pPr>
            <a:r>
              <a:rPr lang="en-US" baseline="0" dirty="0" smtClean="0"/>
              <a:t>But now, who will fly them ?  It is calculated that we will need more than 0,5 million additional pilots</a:t>
            </a:r>
          </a:p>
          <a:p>
            <a:pPr marL="171450" indent="-171450">
              <a:buFont typeface="Arial"/>
              <a:buChar char="•"/>
            </a:pPr>
            <a:r>
              <a:rPr lang="en-US" baseline="0" dirty="0" smtClean="0"/>
              <a:t>Of course, these a/c need to be inspected, serviced, maintained, repaired:  that makes another, over 0.5 million technicians and engineers</a:t>
            </a:r>
          </a:p>
          <a:p>
            <a:pPr marL="171450" indent="-171450">
              <a:buFont typeface="Arial"/>
              <a:buChar char="•"/>
            </a:pPr>
            <a:r>
              <a:rPr lang="en-US" baseline="0" dirty="0" smtClean="0"/>
              <a:t>These are just the two most safety critical jobs in the airlines; we don’t even mention all the other additional recruitment</a:t>
            </a:r>
          </a:p>
          <a:p>
            <a:pPr marL="171450" indent="-171450">
              <a:buFont typeface="Arial"/>
              <a:buChar char="•"/>
            </a:pPr>
            <a:r>
              <a:rPr lang="en-US" baseline="0" dirty="0" smtClean="0"/>
              <a:t>So, this makes 1.1 million people.  In order to put this in perspective, this is like converting the entire population of Greek-Cypriots here in Cyprus into pilots and technicians ! </a:t>
            </a:r>
          </a:p>
          <a:p>
            <a:pPr marL="171450" indent="-171450">
              <a:buFont typeface="Arial"/>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7</a:t>
            </a:fld>
            <a:endParaRPr lang="en-US"/>
          </a:p>
        </p:txBody>
      </p:sp>
    </p:spTree>
    <p:extLst>
      <p:ext uri="{BB962C8B-B14F-4D97-AF65-F5344CB8AC3E}">
        <p14:creationId xmlns:p14="http://schemas.microsoft.com/office/powerpoint/2010/main" val="195409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chemeClr val="bg1">
                <a:lumMod val="65000"/>
                <a:alpha val="43000"/>
              </a:schemeClr>
            </a:outerShdw>
          </a:effectLst>
        </p:spPr>
      </p:sp>
      <p:sp>
        <p:nvSpPr>
          <p:cNvPr id="3" name="Notes Placeholder 2"/>
          <p:cNvSpPr>
            <a:spLocks noGrp="1"/>
          </p:cNvSpPr>
          <p:nvPr>
            <p:ph type="body" idx="1"/>
          </p:nvPr>
        </p:nvSpPr>
        <p:spPr/>
        <p:txBody>
          <a:bodyPr/>
          <a:lstStyle/>
          <a:p>
            <a:r>
              <a:rPr lang="en-US" sz="1400" dirty="0" smtClean="0"/>
              <a:t>Let’s now look at some of the safety issues we might expect, and their relationship with training.  </a:t>
            </a:r>
          </a:p>
          <a:p>
            <a:endParaRPr lang="en-US" sz="1400" dirty="0"/>
          </a:p>
          <a:p>
            <a:r>
              <a:rPr lang="en-US" sz="1400" dirty="0" smtClean="0"/>
              <a:t>There might be many, but I would like to focus on 3 of them, which at least in my view are important for the future. </a:t>
            </a:r>
          </a:p>
          <a:p>
            <a:endParaRPr lang="en-US" sz="1400" dirty="0"/>
          </a:p>
          <a:p>
            <a:r>
              <a:rPr lang="en-US" sz="1400" dirty="0" smtClean="0"/>
              <a:t>I will discuss each of them one by one, but this is the summary.</a:t>
            </a:r>
          </a:p>
          <a:p>
            <a:endParaRPr lang="en-US" sz="1400" dirty="0"/>
          </a:p>
          <a:p>
            <a:pPr marL="285750" indent="-285750">
              <a:buFont typeface="Arial"/>
              <a:buChar char="•"/>
            </a:pPr>
            <a:r>
              <a:rPr lang="en-US" dirty="0" smtClean="0"/>
              <a:t>What is the effect on safety resulting from the pressure to recruit fast, and train very fast new pilots and technicians ? </a:t>
            </a:r>
          </a:p>
          <a:p>
            <a:pPr marL="285750" indent="-285750">
              <a:buFont typeface="Arial"/>
              <a:buChar char="•"/>
            </a:pPr>
            <a:r>
              <a:rPr lang="en-US" dirty="0" smtClean="0"/>
              <a:t>Aircraft are becoming more and more flying robots:  who flies the aircraft ?</a:t>
            </a:r>
          </a:p>
          <a:p>
            <a:pPr marL="285750" indent="-285750">
              <a:buFont typeface="Arial"/>
              <a:buChar char="•"/>
            </a:pPr>
            <a:r>
              <a:rPr lang="en-US" dirty="0" smtClean="0"/>
              <a:t>Is pilot training knowledge and experience interchangeable ?  I will explain you what I mean by that </a:t>
            </a:r>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8</a:t>
            </a:fld>
            <a:endParaRPr lang="en-US"/>
          </a:p>
        </p:txBody>
      </p:sp>
    </p:spTree>
    <p:extLst>
      <p:ext uri="{BB962C8B-B14F-4D97-AF65-F5344CB8AC3E}">
        <p14:creationId xmlns:p14="http://schemas.microsoft.com/office/powerpoint/2010/main" val="82750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solidFill>
              <a:schemeClr val="bg1">
                <a:lumMod val="85000"/>
              </a:schemeClr>
            </a:solidFill>
          </a:ln>
          <a:effectLst>
            <a:outerShdw blurRad="50800" dist="38100" dir="2700000" algn="tl" rotWithShape="0">
              <a:srgbClr val="000000">
                <a:alpha val="43000"/>
              </a:srgbClr>
            </a:outerShdw>
          </a:effectLst>
        </p:spPr>
      </p:sp>
      <p:sp>
        <p:nvSpPr>
          <p:cNvPr id="3" name="Notes Placeholder 2"/>
          <p:cNvSpPr>
            <a:spLocks noGrp="1"/>
          </p:cNvSpPr>
          <p:nvPr>
            <p:ph type="body" idx="1"/>
          </p:nvPr>
        </p:nvSpPr>
        <p:spPr/>
        <p:txBody>
          <a:bodyPr/>
          <a:lstStyle/>
          <a:p>
            <a:r>
              <a:rPr lang="en-US" sz="1400" dirty="0" smtClean="0"/>
              <a:t>Here a selection of articles on the predicted future shortage of pilots and technicians. </a:t>
            </a:r>
          </a:p>
          <a:p>
            <a:r>
              <a:rPr lang="en-US" sz="1400" dirty="0" smtClean="0"/>
              <a:t> </a:t>
            </a:r>
          </a:p>
          <a:p>
            <a:pPr marL="171450" indent="-171450">
              <a:buFont typeface="Arial"/>
              <a:buChar char="•"/>
            </a:pPr>
            <a:r>
              <a:rPr lang="en-US" dirty="0" smtClean="0"/>
              <a:t>There is an underlying opinion that there are not enough training instructors available to meet the demand</a:t>
            </a:r>
          </a:p>
          <a:p>
            <a:pPr marL="171450" indent="-171450">
              <a:buFont typeface="Arial"/>
              <a:buChar char="•"/>
            </a:pPr>
            <a:r>
              <a:rPr lang="en-US" dirty="0" smtClean="0"/>
              <a:t>There will be – as always – a commercial pressure to recruit and train new pilots anyway, and shortcuts will probably be found</a:t>
            </a:r>
          </a:p>
          <a:p>
            <a:pPr marL="171450" indent="-171450">
              <a:buFont typeface="Arial"/>
              <a:buChar char="•"/>
            </a:pPr>
            <a:r>
              <a:rPr lang="en-US" dirty="0" smtClean="0"/>
              <a:t>Will that mean even more hours on the simulator, and even less in real flying ? </a:t>
            </a:r>
          </a:p>
          <a:p>
            <a:pPr marL="171450" indent="-171450">
              <a:buFont typeface="Arial"/>
              <a:buChar char="•"/>
            </a:pPr>
            <a:r>
              <a:rPr lang="en-US" dirty="0" smtClean="0"/>
              <a:t>With the pressure to deliver many graduates, in the fastest way possible, is the quality of ab initio and type rating training going to be the same as today ?</a:t>
            </a:r>
          </a:p>
          <a:p>
            <a:pPr marL="171450" indent="-171450">
              <a:buFont typeface="Arial"/>
              <a:buChar char="•"/>
            </a:pPr>
            <a:r>
              <a:rPr lang="en-US" dirty="0" smtClean="0"/>
              <a:t>Will the regulator be capable of handling the extra work of licensing and maintaining licenses ? In other words, is the regulatory oversight going to be sufficient ? </a:t>
            </a:r>
          </a:p>
          <a:p>
            <a:pPr marL="171450" indent="-171450">
              <a:buFont typeface="Arial"/>
              <a:buChar char="•"/>
            </a:pPr>
            <a:r>
              <a:rPr lang="en-US" dirty="0" smtClean="0"/>
              <a:t>In summary, is safety going to be comprised ?  Or do we believe that it is going to  be OK ? </a:t>
            </a:r>
          </a:p>
          <a:p>
            <a:pPr marL="171450" indent="-171450">
              <a:buFont typeface="Arial"/>
              <a:buChar char="•"/>
            </a:pPr>
            <a:endParaRPr lang="en-US" dirty="0" smtClean="0"/>
          </a:p>
          <a:p>
            <a:pPr marL="171450" indent="-171450">
              <a:buFont typeface="Arial"/>
              <a:buChar char="•"/>
            </a:pPr>
            <a:endParaRPr lang="en-US" dirty="0"/>
          </a:p>
          <a:p>
            <a:r>
              <a:rPr lang="en-US" dirty="0" smtClean="0"/>
              <a:t>I think this is food for thought. </a:t>
            </a:r>
          </a:p>
          <a:p>
            <a:endParaRPr lang="en-US" sz="1400" dirty="0" smtClean="0"/>
          </a:p>
          <a:p>
            <a:pPr marL="285750" indent="-285750">
              <a:buFont typeface="Arial"/>
              <a:buChar cha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940A63E2-63A4-1548-A543-0A1584F0C2AE}" type="slidenum">
              <a:rPr lang="en-US" smtClean="0"/>
              <a:t>9</a:t>
            </a:fld>
            <a:endParaRPr lang="en-US"/>
          </a:p>
        </p:txBody>
      </p:sp>
    </p:spTree>
    <p:extLst>
      <p:ext uri="{BB962C8B-B14F-4D97-AF65-F5344CB8AC3E}">
        <p14:creationId xmlns:p14="http://schemas.microsoft.com/office/powerpoint/2010/main" val="231303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en-US"/>
          </a:p>
        </p:txBody>
      </p:sp>
      <p:sp>
        <p:nvSpPr>
          <p:cNvPr id="4" name="Date Placeholder 3"/>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29931738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689923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42526616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33885097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37327600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2910593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7" name="Date Placeholder 6"/>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6648281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3" name="Date Placeholder 2"/>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10876161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38849147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16906545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837B0581-467A-AC43-BAED-19CDAB5E0064}" type="datetimeFigureOut">
              <a:rPr lang="en-US" smtClean="0"/>
              <a:t>21/05/15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434EB7-4419-4C40-AF04-23FA70A08ABF}" type="slidenum">
              <a:rPr lang="en-US" smtClean="0"/>
              <a:t>‹#›</a:t>
            </a:fld>
            <a:endParaRPr lang="en-US" dirty="0"/>
          </a:p>
        </p:txBody>
      </p:sp>
    </p:spTree>
    <p:extLst>
      <p:ext uri="{BB962C8B-B14F-4D97-AF65-F5344CB8AC3E}">
        <p14:creationId xmlns:p14="http://schemas.microsoft.com/office/powerpoint/2010/main" val="37907134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B0581-467A-AC43-BAED-19CDAB5E0064}" type="datetimeFigureOut">
              <a:rPr lang="en-US" smtClean="0"/>
              <a:t>21/05/15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34EB7-4419-4C40-AF04-23FA70A08ABF}" type="slidenum">
              <a:rPr lang="en-US" smtClean="0"/>
              <a:t>‹#›</a:t>
            </a:fld>
            <a:endParaRPr lang="en-US" dirty="0"/>
          </a:p>
        </p:txBody>
      </p:sp>
    </p:spTree>
    <p:extLst>
      <p:ext uri="{BB962C8B-B14F-4D97-AF65-F5344CB8AC3E}">
        <p14:creationId xmlns:p14="http://schemas.microsoft.com/office/powerpoint/2010/main" val="2825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 Id="rId4" Type="http://schemas.microsoft.com/office/2007/relationships/hdphoto" Target="../media/hdphoto11.wdp"/><Relationship Id="rId5" Type="http://schemas.openxmlformats.org/officeDocument/2006/relationships/image" Target="../media/image12.jpeg"/><Relationship Id="rId6" Type="http://schemas.microsoft.com/office/2007/relationships/hdphoto" Target="../media/hdphoto12.wdp"/><Relationship Id="rId7" Type="http://schemas.openxmlformats.org/officeDocument/2006/relationships/image" Target="../media/image13.jpeg"/><Relationship Id="rId8" Type="http://schemas.microsoft.com/office/2007/relationships/hdphoto" Target="../media/hdphoto13.wdp"/><Relationship Id="rId9" Type="http://schemas.openxmlformats.org/officeDocument/2006/relationships/image" Target="../media/image22.png"/><Relationship Id="rId10"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1.wdp"/><Relationship Id="rId5" Type="http://schemas.openxmlformats.org/officeDocument/2006/relationships/image" Target="../media/image12.jpeg"/><Relationship Id="rId6" Type="http://schemas.microsoft.com/office/2007/relationships/hdphoto" Target="../media/hdphoto12.wdp"/><Relationship Id="rId7" Type="http://schemas.openxmlformats.org/officeDocument/2006/relationships/image" Target="../media/image13.jpeg"/><Relationship Id="rId8" Type="http://schemas.microsoft.com/office/2007/relationships/hdphoto" Target="../media/hdphoto13.wdp"/><Relationship Id="rId9" Type="http://schemas.openxmlformats.org/officeDocument/2006/relationships/image" Target="../media/image26.jpeg"/><Relationship Id="rId10" Type="http://schemas.microsoft.com/office/2007/relationships/hdphoto" Target="../media/hdphoto15.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jpeg"/><Relationship Id="rId5" Type="http://schemas.microsoft.com/office/2007/relationships/hdphoto" Target="../media/hdphoto4.wdp"/><Relationship Id="rId6"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5.wdp"/><Relationship Id="rId5" Type="http://schemas.openxmlformats.org/officeDocument/2006/relationships/image" Target="../media/image6.jpeg"/><Relationship Id="rId6" Type="http://schemas.microsoft.com/office/2007/relationships/hdphoto" Target="../media/hdphoto6.wdp"/><Relationship Id="rId7" Type="http://schemas.openxmlformats.org/officeDocument/2006/relationships/image" Target="../media/image7.png"/><Relationship Id="rId8" Type="http://schemas.microsoft.com/office/2007/relationships/hdphoto" Target="../media/hdphoto7.wdp"/><Relationship Id="rId9" Type="http://schemas.microsoft.com/office/2007/relationships/hdphoto" Target="../media/hdphoto8.wdp"/><Relationship Id="rId10" Type="http://schemas.microsoft.com/office/2007/relationships/hdphoto" Target="../media/hdphoto9.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0.wdp"/><Relationship Id="rId5" Type="http://schemas.openxmlformats.org/officeDocument/2006/relationships/image" Target="../media/image7.png"/><Relationship Id="rId6" Type="http://schemas.microsoft.com/office/2007/relationships/hdphoto" Target="../media/hdphoto7.wdp"/><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1.wdp"/><Relationship Id="rId5" Type="http://schemas.openxmlformats.org/officeDocument/2006/relationships/image" Target="../media/image12.jpeg"/><Relationship Id="rId6" Type="http://schemas.microsoft.com/office/2007/relationships/hdphoto" Target="../media/hdphoto12.wdp"/><Relationship Id="rId7" Type="http://schemas.openxmlformats.org/officeDocument/2006/relationships/image" Target="../media/image13.jpeg"/><Relationship Id="rId8" Type="http://schemas.microsoft.com/office/2007/relationships/hdphoto" Target="../media/hdphoto13.wdp"/><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 Id="rId4" Type="http://schemas.microsoft.com/office/2007/relationships/hdphoto" Target="../media/hdphoto11.wdp"/><Relationship Id="rId5" Type="http://schemas.openxmlformats.org/officeDocument/2006/relationships/image" Target="../media/image12.jpeg"/><Relationship Id="rId6" Type="http://schemas.microsoft.com/office/2007/relationships/hdphoto" Target="../media/hdphoto12.wdp"/><Relationship Id="rId7" Type="http://schemas.openxmlformats.org/officeDocument/2006/relationships/image" Target="../media/image13.jpeg"/><Relationship Id="rId8" Type="http://schemas.microsoft.com/office/2007/relationships/hdphoto" Target="../media/hdphoto13.wdp"/><Relationship Id="rId9" Type="http://schemas.openxmlformats.org/officeDocument/2006/relationships/image" Target="../media/image15.jpeg"/><Relationship Id="rId10"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3768"/>
          <a:stretch/>
        </p:blipFill>
        <p:spPr>
          <a:xfrm>
            <a:off x="537476" y="888693"/>
            <a:ext cx="8620635" cy="6208888"/>
          </a:xfrm>
          <a:prstGeom prst="rect">
            <a:avLst/>
          </a:prstGeom>
        </p:spPr>
      </p:pic>
      <p:pic>
        <p:nvPicPr>
          <p:cNvPr id="2" name="Picture 1"/>
          <p:cNvPicPr>
            <a:picLocks noChangeAspect="1"/>
          </p:cNvPicPr>
          <p:nvPr/>
        </p:nvPicPr>
        <p:blipFill>
          <a:blip r:embed="rId5">
            <a:alphaModFix amt="85000"/>
            <a:extLst>
              <a:ext uri="{BEBA8EAE-BF5A-486C-A8C5-ECC9F3942E4B}">
                <a14:imgProps xmlns:a14="http://schemas.microsoft.com/office/drawing/2010/main">
                  <a14:imgLayer r:embed="rId6">
                    <a14:imgEffect>
                      <a14:sharpenSoften amount="21000"/>
                    </a14:imgEffect>
                    <a14:imgEffect>
                      <a14:brightnessContrast contrast="3000"/>
                    </a14:imgEffect>
                  </a14:imgLayer>
                </a14:imgProps>
              </a:ext>
            </a:extLst>
          </a:blip>
          <a:stretch>
            <a:fillRect/>
          </a:stretch>
        </p:blipFill>
        <p:spPr>
          <a:xfrm>
            <a:off x="543476" y="75791"/>
            <a:ext cx="8600523" cy="3119413"/>
          </a:xfrm>
          <a:prstGeom prst="rect">
            <a:avLst/>
          </a:prstGeom>
        </p:spPr>
      </p:pic>
    </p:spTree>
    <p:extLst>
      <p:ext uri="{BB962C8B-B14F-4D97-AF65-F5344CB8AC3E}">
        <p14:creationId xmlns:p14="http://schemas.microsoft.com/office/powerpoint/2010/main" val="2170700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785" y="-42900"/>
            <a:ext cx="8456694" cy="1143000"/>
          </a:xfrm>
        </p:spPr>
        <p:txBody>
          <a:bodyPr>
            <a:normAutofit fontScale="90000"/>
          </a:bodyPr>
          <a:lstStyle/>
          <a:p>
            <a:pPr algn="l"/>
            <a:r>
              <a:rPr lang="en-US" sz="3600" dirty="0" smtClean="0">
                <a:solidFill>
                  <a:srgbClr val="05147B"/>
                </a:solidFill>
                <a:latin typeface="Helvetica Neue Thin"/>
                <a:ea typeface="Osaka"/>
              </a:rPr>
              <a:t>Training: Flight automation vs. manual flying skills</a:t>
            </a:r>
            <a:endParaRPr lang="en-US" sz="3600" b="1" dirty="0">
              <a:solidFill>
                <a:srgbClr val="05147B"/>
              </a:solidFill>
              <a:latin typeface="Helvetica Neue Thin"/>
              <a:ea typeface="Osaka"/>
            </a:endParaRPr>
          </a:p>
        </p:txBody>
      </p:sp>
      <p:grpSp>
        <p:nvGrpSpPr>
          <p:cNvPr id="13" name="Group 12"/>
          <p:cNvGrpSpPr/>
          <p:nvPr/>
        </p:nvGrpSpPr>
        <p:grpSpPr>
          <a:xfrm>
            <a:off x="575427" y="998569"/>
            <a:ext cx="8568574" cy="5859431"/>
            <a:chOff x="575427" y="998569"/>
            <a:chExt cx="8568574" cy="5859431"/>
          </a:xfrm>
        </p:grpSpPr>
        <p:pic>
          <p:nvPicPr>
            <p:cNvPr id="4" name="Picture 3"/>
            <p:cNvPicPr>
              <a:picLocks noChangeAspect="1"/>
            </p:cNvPicPr>
            <p:nvPr/>
          </p:nvPicPr>
          <p:blipFill rotWithShape="1">
            <a:blip r:embed="rId3"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r="9741"/>
            <a:stretch/>
          </p:blipFill>
          <p:spPr>
            <a:xfrm>
              <a:off x="588513" y="3538680"/>
              <a:ext cx="8555488" cy="3319320"/>
            </a:xfrm>
            <a:prstGeom prst="rect">
              <a:avLst/>
            </a:prstGeom>
          </p:spPr>
        </p:pic>
        <p:pic>
          <p:nvPicPr>
            <p:cNvPr id="6" name="Picture 5"/>
            <p:cNvPicPr>
              <a:picLocks noChangeAspect="1"/>
            </p:cNvPicPr>
            <p:nvPr/>
          </p:nvPicPr>
          <p:blipFill rotWithShape="1">
            <a:blip r:embed="rId5"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6">
                      <a14:imgEffect>
                        <a14:brightnessContrast bright="-2000"/>
                      </a14:imgEffect>
                    </a14:imgLayer>
                  </a14:imgProps>
                </a:ext>
                <a:ext uri="{28A0092B-C50C-407E-A947-70E740481C1C}">
                  <a14:useLocalDpi xmlns:a14="http://schemas.microsoft.com/office/drawing/2010/main"/>
                </a:ext>
              </a:extLst>
            </a:blip>
            <a:srcRect r="7877"/>
            <a:stretch/>
          </p:blipFill>
          <p:spPr>
            <a:xfrm>
              <a:off x="4673919" y="1000838"/>
              <a:ext cx="4470081" cy="3384350"/>
            </a:xfrm>
            <a:prstGeom prst="rect">
              <a:avLst/>
            </a:prstGeom>
          </p:spPr>
        </p:pic>
        <p:pic>
          <p:nvPicPr>
            <p:cNvPr id="7" name="Picture 6"/>
            <p:cNvPicPr>
              <a:picLocks noChangeAspect="1"/>
            </p:cNvPicPr>
            <p:nvPr/>
          </p:nvPicPr>
          <p:blipFill rotWithShape="1">
            <a:blip r:embed="rId7"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8">
                      <a14:imgEffect>
                        <a14:sharpenSoften amount="50000"/>
                      </a14:imgEffect>
                      <a14:imgEffect>
                        <a14:saturation sat="33000"/>
                      </a14:imgEffect>
                      <a14:imgEffect>
                        <a14:brightnessContrast bright="-24000" contrast="-26000"/>
                      </a14:imgEffect>
                    </a14:imgLayer>
                  </a14:imgProps>
                </a:ext>
                <a:ext uri="{28A0092B-C50C-407E-A947-70E740481C1C}">
                  <a14:useLocalDpi xmlns:a14="http://schemas.microsoft.com/office/drawing/2010/main"/>
                </a:ext>
              </a:extLst>
            </a:blip>
            <a:srcRect/>
            <a:stretch/>
          </p:blipFill>
          <p:spPr>
            <a:xfrm>
              <a:off x="575427" y="998569"/>
              <a:ext cx="4690251" cy="3376548"/>
            </a:xfrm>
            <a:prstGeom prst="rect">
              <a:avLst/>
            </a:prstGeom>
            <a:ln>
              <a:noFill/>
            </a:ln>
            <a:effectLst/>
          </p:spPr>
        </p:pic>
      </p:grpSp>
      <p:pic>
        <p:nvPicPr>
          <p:cNvPr id="11" name="Picture 10"/>
          <p:cNvPicPr>
            <a:picLocks noChangeAspect="1"/>
          </p:cNvPicPr>
          <p:nvPr/>
        </p:nvPicPr>
        <p:blipFill>
          <a:blip r:embed="rId9"/>
          <a:stretch>
            <a:fillRect/>
          </a:stretch>
        </p:blipFill>
        <p:spPr>
          <a:xfrm rot="939093">
            <a:off x="1309176" y="1820616"/>
            <a:ext cx="7397846" cy="2867922"/>
          </a:xfrm>
          <a:prstGeom prst="rect">
            <a:avLst/>
          </a:prstGeom>
          <a:ln w="28575" cmpd="sng">
            <a:solidFill>
              <a:schemeClr val="bg1">
                <a:lumMod val="75000"/>
              </a:schemeClr>
            </a:solidFill>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837249">
            <a:off x="766414" y="2757366"/>
            <a:ext cx="6572164" cy="3259103"/>
          </a:xfrm>
          <a:prstGeom prst="rect">
            <a:avLst/>
          </a:prstGeom>
          <a:ln w="19050" cmpd="sng">
            <a:solidFill>
              <a:schemeClr val="bg2">
                <a:lumMod val="75000"/>
              </a:schemeClr>
            </a:solidFill>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1"/>
          <a:stretch>
            <a:fillRect/>
          </a:stretch>
        </p:blipFill>
        <p:spPr>
          <a:xfrm>
            <a:off x="2630228" y="2090891"/>
            <a:ext cx="6359213" cy="4625477"/>
          </a:xfrm>
          <a:prstGeom prst="rect">
            <a:avLst/>
          </a:prstGeom>
          <a:ln w="28575" cmpd="sng">
            <a:solidFill>
              <a:schemeClr val="accent1"/>
            </a:solidFill>
          </a:ln>
          <a:effectLst>
            <a:outerShdw blurRad="50800" dist="38100" dir="12780000" algn="tl" rotWithShape="0">
              <a:srgbClr val="000000">
                <a:alpha val="43000"/>
              </a:srgbClr>
            </a:outerShdw>
          </a:effectLst>
        </p:spPr>
      </p:pic>
      <p:pic>
        <p:nvPicPr>
          <p:cNvPr id="10" name="Picture 9"/>
          <p:cNvPicPr>
            <a:picLocks noChangeAspect="1"/>
          </p:cNvPicPr>
          <p:nvPr/>
        </p:nvPicPr>
        <p:blipFill>
          <a:blip r:embed="rId12"/>
          <a:stretch>
            <a:fillRect/>
          </a:stretch>
        </p:blipFill>
        <p:spPr>
          <a:xfrm>
            <a:off x="2259225" y="1233796"/>
            <a:ext cx="4217840" cy="5300420"/>
          </a:xfrm>
          <a:prstGeom prst="rect">
            <a:avLst/>
          </a:prstGeom>
          <a:ln w="12700" cmpd="sng">
            <a:solidFill>
              <a:schemeClr val="accent6">
                <a:lumMod val="50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4370475"/>
      </p:ext>
    </p:extLst>
  </p:cSld>
  <p:clrMapOvr>
    <a:masterClrMapping/>
  </p:clrMapOvr>
  <mc:AlternateContent xmlns:mc="http://schemas.openxmlformats.org/markup-compatibility/2006" xmlns:p14="http://schemas.microsoft.com/office/powerpoint/2010/main">
    <mc:Choice Requires="p14">
      <p:transition spd="slow" p14:dur="1200" advClick="0">
        <p14:flip dir="r"/>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Training: interchangeable experience </a:t>
            </a:r>
            <a:endParaRPr lang="en-US" sz="3600" b="1" dirty="0">
              <a:solidFill>
                <a:srgbClr val="05147B"/>
              </a:solidFill>
              <a:latin typeface="Helvetica Neue Thin"/>
              <a:ea typeface="Osaka"/>
            </a:endParaRPr>
          </a:p>
        </p:txBody>
      </p:sp>
      <p:grpSp>
        <p:nvGrpSpPr>
          <p:cNvPr id="13" name="Group 12"/>
          <p:cNvGrpSpPr/>
          <p:nvPr/>
        </p:nvGrpSpPr>
        <p:grpSpPr>
          <a:xfrm>
            <a:off x="575427" y="998569"/>
            <a:ext cx="8568574" cy="5859431"/>
            <a:chOff x="575427" y="998569"/>
            <a:chExt cx="8568574" cy="5859431"/>
          </a:xfrm>
        </p:grpSpPr>
        <p:pic>
          <p:nvPicPr>
            <p:cNvPr id="4" name="Picture 3"/>
            <p:cNvPicPr>
              <a:picLocks noChangeAspect="1"/>
            </p:cNvPicPr>
            <p:nvPr/>
          </p:nvPicPr>
          <p:blipFill rotWithShape="1">
            <a:blip r:embed="rId3"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r="9741"/>
            <a:stretch/>
          </p:blipFill>
          <p:spPr>
            <a:xfrm>
              <a:off x="588513" y="3538680"/>
              <a:ext cx="8555488" cy="3319320"/>
            </a:xfrm>
            <a:prstGeom prst="rect">
              <a:avLst/>
            </a:prstGeom>
          </p:spPr>
        </p:pic>
        <p:pic>
          <p:nvPicPr>
            <p:cNvPr id="6" name="Picture 5"/>
            <p:cNvPicPr>
              <a:picLocks noChangeAspect="1"/>
            </p:cNvPicPr>
            <p:nvPr/>
          </p:nvPicPr>
          <p:blipFill rotWithShape="1">
            <a:blip r:embed="rId5"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6">
                      <a14:imgEffect>
                        <a14:brightnessContrast bright="-2000"/>
                      </a14:imgEffect>
                    </a14:imgLayer>
                  </a14:imgProps>
                </a:ext>
                <a:ext uri="{28A0092B-C50C-407E-A947-70E740481C1C}">
                  <a14:useLocalDpi xmlns:a14="http://schemas.microsoft.com/office/drawing/2010/main"/>
                </a:ext>
              </a:extLst>
            </a:blip>
            <a:srcRect r="7877"/>
            <a:stretch/>
          </p:blipFill>
          <p:spPr>
            <a:xfrm>
              <a:off x="4673919" y="1000838"/>
              <a:ext cx="4470081" cy="3384350"/>
            </a:xfrm>
            <a:prstGeom prst="rect">
              <a:avLst/>
            </a:prstGeom>
          </p:spPr>
        </p:pic>
        <p:pic>
          <p:nvPicPr>
            <p:cNvPr id="7" name="Picture 6"/>
            <p:cNvPicPr>
              <a:picLocks noChangeAspect="1"/>
            </p:cNvPicPr>
            <p:nvPr/>
          </p:nvPicPr>
          <p:blipFill rotWithShape="1">
            <a:blip r:embed="rId7"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8">
                      <a14:imgEffect>
                        <a14:sharpenSoften amount="50000"/>
                      </a14:imgEffect>
                      <a14:imgEffect>
                        <a14:saturation sat="33000"/>
                      </a14:imgEffect>
                      <a14:imgEffect>
                        <a14:brightnessContrast bright="-24000" contrast="-26000"/>
                      </a14:imgEffect>
                    </a14:imgLayer>
                  </a14:imgProps>
                </a:ext>
                <a:ext uri="{28A0092B-C50C-407E-A947-70E740481C1C}">
                  <a14:useLocalDpi xmlns:a14="http://schemas.microsoft.com/office/drawing/2010/main"/>
                </a:ext>
              </a:extLst>
            </a:blip>
            <a:srcRect/>
            <a:stretch/>
          </p:blipFill>
          <p:spPr>
            <a:xfrm>
              <a:off x="575427" y="998569"/>
              <a:ext cx="4690251" cy="3376548"/>
            </a:xfrm>
            <a:prstGeom prst="rect">
              <a:avLst/>
            </a:prstGeom>
            <a:ln>
              <a:noFill/>
            </a:ln>
            <a:effectLst/>
          </p:spPr>
        </p:pic>
      </p:grpSp>
      <p:pic>
        <p:nvPicPr>
          <p:cNvPr id="8" name="Picture 7"/>
          <p:cNvPicPr>
            <a:picLocks noChangeAspect="1"/>
          </p:cNvPicPr>
          <p:nvPr/>
        </p:nvPicPr>
        <p:blipFill>
          <a:blip r:embed="rId9">
            <a:clrChange>
              <a:clrFrom>
                <a:srgbClr val="0A132C"/>
              </a:clrFrom>
              <a:clrTo>
                <a:srgbClr val="0A132C">
                  <a:alpha val="0"/>
                </a:srgbClr>
              </a:clrTo>
            </a:clrChange>
            <a:alphaModFix amt="53000"/>
            <a:extLst>
              <a:ext uri="{BEBA8EAE-BF5A-486C-A8C5-ECC9F3942E4B}">
                <a14:imgProps xmlns:a14="http://schemas.microsoft.com/office/drawing/2010/main">
                  <a14:imgLayer r:embed="rId10">
                    <a14:imgEffect>
                      <a14:sharpenSoften amount="46000"/>
                    </a14:imgEffect>
                  </a14:imgLayer>
                </a14:imgProps>
              </a:ext>
            </a:extLst>
          </a:blip>
          <a:stretch>
            <a:fillRect/>
          </a:stretch>
        </p:blipFill>
        <p:spPr>
          <a:xfrm>
            <a:off x="1434858" y="1704578"/>
            <a:ext cx="6827541" cy="4445271"/>
          </a:xfrm>
          <a:prstGeom prst="rect">
            <a:avLst/>
          </a:prstGeom>
          <a:effectLst/>
        </p:spPr>
      </p:pic>
    </p:spTree>
    <p:extLst>
      <p:ext uri="{BB962C8B-B14F-4D97-AF65-F5344CB8AC3E}">
        <p14:creationId xmlns:p14="http://schemas.microsoft.com/office/powerpoint/2010/main" val="383181747"/>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3768"/>
          <a:stretch/>
        </p:blipFill>
        <p:spPr>
          <a:xfrm>
            <a:off x="537476" y="888693"/>
            <a:ext cx="8620635" cy="6208888"/>
          </a:xfrm>
          <a:prstGeom prst="rect">
            <a:avLst/>
          </a:prstGeom>
        </p:spPr>
      </p:pic>
      <p:pic>
        <p:nvPicPr>
          <p:cNvPr id="2" name="Picture 1"/>
          <p:cNvPicPr>
            <a:picLocks noChangeAspect="1"/>
          </p:cNvPicPr>
          <p:nvPr/>
        </p:nvPicPr>
        <p:blipFill>
          <a:blip r:embed="rId5">
            <a:alphaModFix amt="85000"/>
            <a:extLst>
              <a:ext uri="{BEBA8EAE-BF5A-486C-A8C5-ECC9F3942E4B}">
                <a14:imgProps xmlns:a14="http://schemas.microsoft.com/office/drawing/2010/main">
                  <a14:imgLayer r:embed="rId6">
                    <a14:imgEffect>
                      <a14:sharpenSoften amount="21000"/>
                    </a14:imgEffect>
                    <a14:imgEffect>
                      <a14:brightnessContrast contrast="3000"/>
                    </a14:imgEffect>
                  </a14:imgLayer>
                </a14:imgProps>
              </a:ext>
            </a:extLst>
          </a:blip>
          <a:stretch>
            <a:fillRect/>
          </a:stretch>
        </p:blipFill>
        <p:spPr>
          <a:xfrm>
            <a:off x="543476" y="75791"/>
            <a:ext cx="8600523" cy="3119413"/>
          </a:xfrm>
          <a:prstGeom prst="rect">
            <a:avLst/>
          </a:prstGeom>
        </p:spPr>
      </p:pic>
    </p:spTree>
    <p:extLst>
      <p:ext uri="{BB962C8B-B14F-4D97-AF65-F5344CB8AC3E}">
        <p14:creationId xmlns:p14="http://schemas.microsoft.com/office/powerpoint/2010/main" val="7530051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b="-3768"/>
          <a:stretch/>
        </p:blipFill>
        <p:spPr>
          <a:xfrm>
            <a:off x="537476" y="888693"/>
            <a:ext cx="8620635" cy="6208888"/>
          </a:xfrm>
          <a:prstGeom prst="rect">
            <a:avLst/>
          </a:prstGeom>
        </p:spPr>
      </p:pic>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Global commercial aviation </a:t>
            </a:r>
            <a:r>
              <a:rPr lang="en-US" sz="3600" b="1" dirty="0" smtClean="0">
                <a:solidFill>
                  <a:srgbClr val="05147B"/>
                </a:solidFill>
                <a:latin typeface="Helvetica Neue Thin"/>
                <a:ea typeface="Osaka"/>
              </a:rPr>
              <a:t>2015</a:t>
            </a:r>
            <a:endParaRPr lang="en-US" sz="3600" b="1" dirty="0">
              <a:solidFill>
                <a:srgbClr val="05147B"/>
              </a:solidFill>
              <a:latin typeface="Helvetica Neue Thin"/>
              <a:ea typeface="Osaka"/>
            </a:endParaRPr>
          </a:p>
        </p:txBody>
      </p:sp>
      <p:sp>
        <p:nvSpPr>
          <p:cNvPr id="3" name="Content Placeholder 2"/>
          <p:cNvSpPr>
            <a:spLocks noGrp="1"/>
          </p:cNvSpPr>
          <p:nvPr>
            <p:ph idx="1"/>
          </p:nvPr>
        </p:nvSpPr>
        <p:spPr>
          <a:xfrm>
            <a:off x="4100875" y="1217117"/>
            <a:ext cx="5015515" cy="3407803"/>
          </a:xfrm>
          <a:noFill/>
          <a:effectLst/>
        </p:spPr>
        <p:txBody>
          <a:bodyPr>
            <a:normAutofit/>
          </a:bodyPr>
          <a:lstStyle/>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&gt; 100,000 flights/day</a:t>
            </a:r>
          </a:p>
          <a:p>
            <a:pPr>
              <a:buClr>
                <a:srgbClr val="FF6600"/>
              </a:buClr>
              <a:buSzPct val="120000"/>
            </a:pPr>
            <a:r>
              <a:rPr lang="en-US" sz="2800" b="1" dirty="0">
                <a:solidFill>
                  <a:schemeClr val="bg1">
                    <a:lumMod val="95000"/>
                  </a:schemeClr>
                </a:solidFill>
                <a:effectLst>
                  <a:outerShdw blurRad="50800" dist="38100" dir="2700000" algn="tl" rotWithShape="0">
                    <a:srgbClr val="000000">
                      <a:alpha val="43000"/>
                    </a:srgbClr>
                  </a:outerShdw>
                </a:effectLst>
              </a:rPr>
              <a:t>38 million flights/</a:t>
            </a:r>
            <a:r>
              <a:rPr lang="en-US" sz="2800" b="1" dirty="0" smtClean="0">
                <a:solidFill>
                  <a:schemeClr val="bg1">
                    <a:lumMod val="95000"/>
                  </a:schemeClr>
                </a:solidFill>
                <a:effectLst>
                  <a:outerShdw blurRad="50800" dist="38100" dir="2700000" algn="tl" rotWithShape="0">
                    <a:srgbClr val="000000">
                      <a:alpha val="43000"/>
                    </a:srgbClr>
                  </a:outerShdw>
                </a:effectLst>
              </a:rPr>
              <a:t>year</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3.3 </a:t>
            </a:r>
            <a:r>
              <a:rPr lang="en-US" sz="2800" b="1" dirty="0">
                <a:solidFill>
                  <a:schemeClr val="bg1">
                    <a:lumMod val="95000"/>
                  </a:schemeClr>
                </a:solidFill>
                <a:effectLst>
                  <a:outerShdw blurRad="50800" dist="38100" dir="2700000" algn="tl" rotWithShape="0">
                    <a:srgbClr val="000000">
                      <a:alpha val="43000"/>
                    </a:srgbClr>
                  </a:outerShdw>
                </a:effectLst>
              </a:rPr>
              <a:t>billion passengers/</a:t>
            </a:r>
            <a:r>
              <a:rPr lang="en-US" sz="2800" b="1" dirty="0" smtClean="0">
                <a:solidFill>
                  <a:schemeClr val="bg1">
                    <a:lumMod val="95000"/>
                  </a:schemeClr>
                </a:solidFill>
                <a:effectLst>
                  <a:outerShdw blurRad="50800" dist="38100" dir="2700000" algn="tl" rotWithShape="0">
                    <a:srgbClr val="000000">
                      <a:alpha val="43000"/>
                    </a:srgbClr>
                  </a:outerShdw>
                </a:effectLst>
              </a:rPr>
              <a:t>year</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Value of $ 2.5 trillion</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50 million tons cargo/year </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60 million jobs</a:t>
            </a:r>
          </a:p>
          <a:p>
            <a:pPr>
              <a:buClr>
                <a:srgbClr val="FF6600"/>
              </a:buClr>
            </a:pPr>
            <a:endParaRPr lang="en-US" sz="2800" dirty="0">
              <a:solidFill>
                <a:schemeClr val="bg1">
                  <a:lumMod val="95000"/>
                </a:schemeClr>
              </a:solidFill>
            </a:endParaRPr>
          </a:p>
          <a:p>
            <a:endParaRPr lang="en-US" dirty="0">
              <a:solidFill>
                <a:schemeClr val="tx2">
                  <a:lumMod val="75000"/>
                </a:schemeClr>
              </a:solidFill>
            </a:endParaRPr>
          </a:p>
          <a:p>
            <a:endParaRPr lang="en-US" dirty="0"/>
          </a:p>
        </p:txBody>
      </p:sp>
      <p:sp>
        <p:nvSpPr>
          <p:cNvPr id="2" name="TextBox 1"/>
          <p:cNvSpPr txBox="1"/>
          <p:nvPr/>
        </p:nvSpPr>
        <p:spPr>
          <a:xfrm>
            <a:off x="579359" y="6565826"/>
            <a:ext cx="2719765" cy="276999"/>
          </a:xfrm>
          <a:prstGeom prst="rect">
            <a:avLst/>
          </a:prstGeom>
          <a:solidFill>
            <a:srgbClr val="020029"/>
          </a:solidFill>
          <a:ln>
            <a:noFill/>
          </a:ln>
        </p:spPr>
        <p:txBody>
          <a:bodyPr wrap="none" rtlCol="0">
            <a:spAutoFit/>
          </a:bodyPr>
          <a:lstStyle/>
          <a:p>
            <a:r>
              <a:rPr lang="en-US" sz="1200" u="sng" dirty="0" smtClean="0">
                <a:solidFill>
                  <a:schemeClr val="bg1">
                    <a:lumMod val="75000"/>
                  </a:schemeClr>
                </a:solidFill>
              </a:rPr>
              <a:t>Sources:</a:t>
            </a:r>
            <a:r>
              <a:rPr lang="en-US" sz="1200" dirty="0" smtClean="0">
                <a:solidFill>
                  <a:schemeClr val="bg1">
                    <a:lumMod val="75000"/>
                  </a:schemeClr>
                </a:solidFill>
              </a:rPr>
              <a:t>  IATA, Airbus, Boeing, ICAO, ACI</a:t>
            </a:r>
            <a:endParaRPr lang="en-US" sz="1200" dirty="0">
              <a:solidFill>
                <a:schemeClr val="bg1">
                  <a:lumMod val="75000"/>
                </a:schemeClr>
              </a:solidFill>
            </a:endParaRPr>
          </a:p>
        </p:txBody>
      </p:sp>
    </p:spTree>
    <p:extLst>
      <p:ext uri="{BB962C8B-B14F-4D97-AF65-F5344CB8AC3E}">
        <p14:creationId xmlns:p14="http://schemas.microsoft.com/office/powerpoint/2010/main" val="30777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l="-1" r="-6086" b="-1685"/>
          <a:stretch/>
        </p:blipFill>
        <p:spPr>
          <a:xfrm>
            <a:off x="538701" y="892127"/>
            <a:ext cx="9144000" cy="6080760"/>
          </a:xfrm>
          <a:prstGeom prst="rect">
            <a:avLst/>
          </a:prstGeom>
        </p:spPr>
      </p:pic>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Global commercial aviation </a:t>
            </a:r>
            <a:r>
              <a:rPr lang="en-US" sz="3600" b="1" dirty="0" smtClean="0">
                <a:solidFill>
                  <a:srgbClr val="05147B"/>
                </a:solidFill>
                <a:latin typeface="Helvetica Neue Thin"/>
                <a:ea typeface="Osaka"/>
              </a:rPr>
              <a:t>2015</a:t>
            </a:r>
            <a:endParaRPr lang="en-US" sz="3600" b="1" dirty="0">
              <a:solidFill>
                <a:srgbClr val="05147B"/>
              </a:solidFill>
              <a:latin typeface="Helvetica Neue Thin"/>
              <a:ea typeface="Osaka"/>
            </a:endParaRPr>
          </a:p>
        </p:txBody>
      </p:sp>
      <p:sp>
        <p:nvSpPr>
          <p:cNvPr id="2" name="TextBox 1"/>
          <p:cNvSpPr txBox="1"/>
          <p:nvPr/>
        </p:nvSpPr>
        <p:spPr>
          <a:xfrm>
            <a:off x="552191" y="6474954"/>
            <a:ext cx="3237560" cy="276999"/>
          </a:xfrm>
          <a:prstGeom prst="rect">
            <a:avLst/>
          </a:prstGeom>
          <a:noFill/>
        </p:spPr>
        <p:txBody>
          <a:bodyPr wrap="none" rtlCol="0">
            <a:spAutoFit/>
          </a:bodyPr>
          <a:lstStyle/>
          <a:p>
            <a:r>
              <a:rPr lang="en-US" sz="1200" u="sng" dirty="0" smtClean="0">
                <a:solidFill>
                  <a:schemeClr val="bg1">
                    <a:lumMod val="75000"/>
                  </a:schemeClr>
                </a:solidFill>
              </a:rPr>
              <a:t>Sources:</a:t>
            </a:r>
            <a:r>
              <a:rPr lang="en-US" sz="1200" dirty="0" smtClean="0">
                <a:solidFill>
                  <a:schemeClr val="bg1">
                    <a:lumMod val="75000"/>
                  </a:schemeClr>
                </a:solidFill>
              </a:rPr>
              <a:t>  IATA, Airbus, Boeing, ICAO, ACI, IFATCA</a:t>
            </a:r>
            <a:endParaRPr lang="en-US" sz="1200" dirty="0">
              <a:solidFill>
                <a:schemeClr val="bg1">
                  <a:lumMod val="75000"/>
                </a:schemeClr>
              </a:solidFill>
            </a:endParaRPr>
          </a:p>
        </p:txBody>
      </p:sp>
      <p:sp>
        <p:nvSpPr>
          <p:cNvPr id="10" name="Content Placeholder 2"/>
          <p:cNvSpPr>
            <a:spLocks noGrp="1"/>
          </p:cNvSpPr>
          <p:nvPr>
            <p:ph idx="1"/>
          </p:nvPr>
        </p:nvSpPr>
        <p:spPr>
          <a:xfrm>
            <a:off x="3755750" y="1217118"/>
            <a:ext cx="4889635" cy="4056674"/>
          </a:xfrm>
          <a:noFill/>
          <a:effectLst/>
        </p:spPr>
        <p:txBody>
          <a:bodyPr>
            <a:normAutofit/>
          </a:bodyPr>
          <a:lstStyle/>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22,000 aircraft in service</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240,000 airline pilots</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2500 airports</a:t>
            </a:r>
          </a:p>
          <a:p>
            <a:pPr>
              <a:buClr>
                <a:srgbClr val="FF6600"/>
              </a:buClr>
              <a:buSzPct val="120000"/>
            </a:pPr>
            <a:r>
              <a:rPr lang="en-US" sz="2800" b="1" dirty="0">
                <a:solidFill>
                  <a:schemeClr val="bg1">
                    <a:lumMod val="95000"/>
                  </a:schemeClr>
                </a:solidFill>
                <a:effectLst>
                  <a:outerShdw blurRad="50800" dist="38100" dir="2700000" algn="tl" rotWithShape="0">
                    <a:srgbClr val="000000">
                      <a:alpha val="43000"/>
                    </a:srgbClr>
                  </a:outerShdw>
                </a:effectLst>
              </a:rPr>
              <a:t>50,000 Air Traffic Controllers</a:t>
            </a:r>
          </a:p>
          <a:p>
            <a:pPr>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275 Area Control Centers</a:t>
            </a:r>
          </a:p>
          <a:p>
            <a:pPr>
              <a:lnSpc>
                <a:spcPct val="80000"/>
              </a:lnSpc>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 million of maintenance engineers, technicians, cabin crew, ground crew, etc.  </a:t>
            </a:r>
          </a:p>
          <a:p>
            <a:pPr>
              <a:buClr>
                <a:srgbClr val="FF6600"/>
              </a:buClr>
            </a:pPr>
            <a:endParaRPr lang="en-US" sz="2800" dirty="0">
              <a:solidFill>
                <a:schemeClr val="bg1">
                  <a:lumMod val="95000"/>
                </a:schemeClr>
              </a:solidFill>
              <a:effectLst>
                <a:outerShdw blurRad="50800" dist="38100" dir="2700000" algn="tl" rotWithShape="0">
                  <a:srgbClr val="000000">
                    <a:alpha val="43000"/>
                  </a:srgbClr>
                </a:outerShdw>
              </a:effectLst>
            </a:endParaRPr>
          </a:p>
          <a:p>
            <a:endParaRPr lang="en-US" dirty="0">
              <a:solidFill>
                <a:schemeClr val="tx2">
                  <a:lumMod val="75000"/>
                </a:schemeClr>
              </a:solidFill>
              <a:effectLst>
                <a:outerShdw blurRad="50800" dist="38100" dir="2700000" algn="tl" rotWithShape="0">
                  <a:srgbClr val="000000">
                    <a:alpha val="43000"/>
                  </a:srgbClr>
                </a:outerShdw>
              </a:effectLst>
            </a:endParaRPr>
          </a:p>
          <a:p>
            <a:endParaRPr lang="en-US"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0439699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p:cTn id="1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p:cTn id="22"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 calcmode="lin" valueType="num">
                                      <p:cBhvr>
                                        <p:cTn id="34"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 calcmode="lin" valueType="num">
                                      <p:cBhvr>
                                        <p:cTn id="40"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0">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Global commercial aviation </a:t>
            </a:r>
            <a:r>
              <a:rPr lang="en-US" sz="3600" b="1" dirty="0" smtClean="0">
                <a:solidFill>
                  <a:srgbClr val="05147B"/>
                </a:solidFill>
                <a:latin typeface="Helvetica Neue Thin"/>
                <a:ea typeface="Osaka"/>
              </a:rPr>
              <a:t>2015</a:t>
            </a:r>
            <a:endParaRPr lang="en-US" sz="3600" b="1" dirty="0">
              <a:solidFill>
                <a:srgbClr val="05147B"/>
              </a:solidFill>
              <a:latin typeface="Helvetica Neue Thin"/>
              <a:ea typeface="Osaka"/>
            </a:endParaRPr>
          </a:p>
        </p:txBody>
      </p:sp>
      <p:sp>
        <p:nvSpPr>
          <p:cNvPr id="7" name="Rectangle 6"/>
          <p:cNvSpPr/>
          <p:nvPr/>
        </p:nvSpPr>
        <p:spPr>
          <a:xfrm>
            <a:off x="604855" y="1134350"/>
            <a:ext cx="5381957" cy="553998"/>
          </a:xfrm>
          <a:prstGeom prst="rect">
            <a:avLst/>
          </a:prstGeom>
        </p:spPr>
        <p:txBody>
          <a:bodyPr wrap="square">
            <a:spAutoFit/>
          </a:bodyPr>
          <a:lstStyle/>
          <a:p>
            <a:pPr marL="285750" indent="-285750">
              <a:buClr>
                <a:schemeClr val="accent6">
                  <a:lumMod val="75000"/>
                </a:schemeClr>
              </a:buClr>
              <a:buSzPct val="120000"/>
              <a:buFont typeface="Arial"/>
              <a:buChar char="•"/>
            </a:pPr>
            <a:r>
              <a:rPr lang="en-US" sz="3000" b="1" dirty="0" smtClean="0">
                <a:solidFill>
                  <a:schemeClr val="bg1">
                    <a:lumMod val="95000"/>
                  </a:schemeClr>
                </a:solidFill>
                <a:effectLst>
                  <a:outerShdw blurRad="50800" dist="38100" dir="2700000" algn="tl" rotWithShape="0">
                    <a:srgbClr val="000000">
                      <a:alpha val="43000"/>
                    </a:srgbClr>
                  </a:outerShdw>
                </a:effectLst>
              </a:rPr>
              <a:t>Safety:  Airliner Accidents </a:t>
            </a:r>
            <a:endParaRPr lang="en-US" sz="3000" dirty="0"/>
          </a:p>
        </p:txBody>
      </p:sp>
      <p:sp>
        <p:nvSpPr>
          <p:cNvPr id="8" name="TextBox 7"/>
          <p:cNvSpPr txBox="1"/>
          <p:nvPr/>
        </p:nvSpPr>
        <p:spPr>
          <a:xfrm>
            <a:off x="552191" y="6362615"/>
            <a:ext cx="3888580" cy="276999"/>
          </a:xfrm>
          <a:prstGeom prst="rect">
            <a:avLst/>
          </a:prstGeom>
          <a:noFill/>
        </p:spPr>
        <p:txBody>
          <a:bodyPr wrap="none" rtlCol="0">
            <a:spAutoFit/>
          </a:bodyPr>
          <a:lstStyle/>
          <a:p>
            <a:r>
              <a:rPr lang="en-US" sz="1200" u="sng" dirty="0" smtClean="0">
                <a:solidFill>
                  <a:schemeClr val="bg1">
                    <a:lumMod val="75000"/>
                  </a:schemeClr>
                </a:solidFill>
              </a:rPr>
              <a:t>Source:</a:t>
            </a:r>
            <a:r>
              <a:rPr lang="en-US" sz="1200" dirty="0" smtClean="0">
                <a:solidFill>
                  <a:schemeClr val="bg1">
                    <a:lumMod val="75000"/>
                  </a:schemeClr>
                </a:solidFill>
              </a:rPr>
              <a:t>  Aviation Safety Network (Flight Safety Foundation)</a:t>
            </a:r>
            <a:endParaRPr lang="en-US" sz="1200" dirty="0">
              <a:solidFill>
                <a:schemeClr val="bg1">
                  <a:lumMod val="75000"/>
                </a:schemeClr>
              </a:solidFill>
            </a:endParaRPr>
          </a:p>
        </p:txBody>
      </p:sp>
      <p:graphicFrame>
        <p:nvGraphicFramePr>
          <p:cNvPr id="12" name="Chart 11"/>
          <p:cNvGraphicFramePr>
            <a:graphicFrameLocks/>
          </p:cNvGraphicFramePr>
          <p:nvPr>
            <p:extLst>
              <p:ext uri="{D42A27DB-BD31-4B8C-83A1-F6EECF244321}">
                <p14:modId xmlns:p14="http://schemas.microsoft.com/office/powerpoint/2010/main" val="2782127176"/>
              </p:ext>
            </p:extLst>
          </p:nvPr>
        </p:nvGraphicFramePr>
        <p:xfrm>
          <a:off x="615873" y="1743065"/>
          <a:ext cx="8210656" cy="451027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4700"/>
                    </a14:imgEffect>
                    <a14:imgEffect>
                      <a14:brightnessContrast bright="-43000" contrast="24000"/>
                    </a14:imgEffect>
                  </a14:imgLayer>
                </a14:imgProps>
              </a:ext>
              <a:ext uri="{28A0092B-C50C-407E-A947-70E740481C1C}">
                <a14:useLocalDpi xmlns:a14="http://schemas.microsoft.com/office/drawing/2010/main"/>
              </a:ext>
            </a:extLst>
          </a:blip>
          <a:srcRect/>
          <a:stretch/>
        </p:blipFill>
        <p:spPr>
          <a:xfrm>
            <a:off x="568899" y="936509"/>
            <a:ext cx="8591809" cy="5938204"/>
          </a:xfrm>
          <a:prstGeom prst="rect">
            <a:avLst/>
          </a:prstGeom>
        </p:spPr>
      </p:pic>
      <p:sp>
        <p:nvSpPr>
          <p:cNvPr id="9" name="Rectangle 8"/>
          <p:cNvSpPr/>
          <p:nvPr/>
        </p:nvSpPr>
        <p:spPr>
          <a:xfrm>
            <a:off x="673710" y="1236614"/>
            <a:ext cx="5381957" cy="553998"/>
          </a:xfrm>
          <a:prstGeom prst="rect">
            <a:avLst/>
          </a:prstGeom>
        </p:spPr>
        <p:txBody>
          <a:bodyPr wrap="square">
            <a:spAutoFit/>
          </a:bodyPr>
          <a:lstStyle/>
          <a:p>
            <a:pPr marL="285750" indent="-285750">
              <a:buClr>
                <a:schemeClr val="accent6">
                  <a:lumMod val="75000"/>
                </a:schemeClr>
              </a:buClr>
              <a:buSzPct val="120000"/>
              <a:buFont typeface="Arial"/>
              <a:buChar char="•"/>
            </a:pPr>
            <a:r>
              <a:rPr lang="en-US" sz="3000" b="1" dirty="0" smtClean="0">
                <a:solidFill>
                  <a:schemeClr val="bg1">
                    <a:lumMod val="95000"/>
                  </a:schemeClr>
                </a:solidFill>
                <a:effectLst>
                  <a:outerShdw blurRad="50800" dist="38100" dir="2700000" algn="tl" rotWithShape="0">
                    <a:srgbClr val="000000">
                      <a:alpha val="43000"/>
                    </a:srgbClr>
                  </a:outerShdw>
                </a:effectLst>
              </a:rPr>
              <a:t>Safety:  Airliner Accidents </a:t>
            </a:r>
            <a:endParaRPr lang="en-US" sz="3000" dirty="0"/>
          </a:p>
        </p:txBody>
      </p:sp>
      <p:sp>
        <p:nvSpPr>
          <p:cNvPr id="10" name="TextBox 9"/>
          <p:cNvSpPr txBox="1"/>
          <p:nvPr/>
        </p:nvSpPr>
        <p:spPr>
          <a:xfrm>
            <a:off x="591752" y="6579799"/>
            <a:ext cx="3888580" cy="276999"/>
          </a:xfrm>
          <a:prstGeom prst="rect">
            <a:avLst/>
          </a:prstGeom>
          <a:noFill/>
        </p:spPr>
        <p:txBody>
          <a:bodyPr wrap="none" rtlCol="0">
            <a:spAutoFit/>
          </a:bodyPr>
          <a:lstStyle/>
          <a:p>
            <a:r>
              <a:rPr lang="en-US" sz="1200" u="sng" dirty="0" smtClean="0">
                <a:solidFill>
                  <a:schemeClr val="bg1">
                    <a:lumMod val="75000"/>
                  </a:schemeClr>
                </a:solidFill>
              </a:rPr>
              <a:t>Source:</a:t>
            </a:r>
            <a:r>
              <a:rPr lang="en-US" sz="1200" dirty="0" smtClean="0">
                <a:solidFill>
                  <a:schemeClr val="bg1">
                    <a:lumMod val="75000"/>
                  </a:schemeClr>
                </a:solidFill>
              </a:rPr>
              <a:t>  Aviation Safety Network (Flight Safety Foundation)</a:t>
            </a:r>
            <a:endParaRPr lang="en-US" sz="1200" dirty="0">
              <a:solidFill>
                <a:schemeClr val="bg1">
                  <a:lumMod val="7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94071273"/>
              </p:ext>
            </p:extLst>
          </p:nvPr>
        </p:nvGraphicFramePr>
        <p:xfrm>
          <a:off x="768273" y="2038160"/>
          <a:ext cx="8210656" cy="45102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359583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0"/>
                                        <p:tgtEl>
                                          <p:spTgt spid="11"/>
                                        </p:tgtEl>
                                      </p:cBhvr>
                                    </p:animEffec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Global commercial aviation </a:t>
            </a:r>
            <a:r>
              <a:rPr lang="en-US" sz="3600" b="1" dirty="0" smtClean="0">
                <a:solidFill>
                  <a:srgbClr val="05147B"/>
                </a:solidFill>
                <a:latin typeface="Helvetica Neue Thin"/>
                <a:ea typeface="Osaka"/>
              </a:rPr>
              <a:t>2033</a:t>
            </a:r>
            <a:endParaRPr lang="en-US" sz="3600" b="1" dirty="0">
              <a:solidFill>
                <a:srgbClr val="05147B"/>
              </a:solidFill>
              <a:latin typeface="Helvetica Neue Thin"/>
              <a:ea typeface="Osaka"/>
            </a:endParaRPr>
          </a:p>
        </p:txBody>
      </p:sp>
      <p:pic>
        <p:nvPicPr>
          <p:cNvPr id="12" name="Picture 11"/>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r="-3072"/>
          <a:stretch/>
        </p:blipFill>
        <p:spPr>
          <a:xfrm>
            <a:off x="536847" y="878983"/>
            <a:ext cx="8879467" cy="5979018"/>
          </a:xfrm>
          <a:prstGeom prst="rect">
            <a:avLst/>
          </a:prstGeom>
        </p:spPr>
      </p:pic>
      <p:pic>
        <p:nvPicPr>
          <p:cNvPr id="2" name="Picture 1"/>
          <p:cNvPicPr>
            <a:picLocks noChangeAspect="1"/>
          </p:cNvPicPr>
          <p:nvPr/>
        </p:nvPicPr>
        <p:blipFill>
          <a:blip r:embed="rId5">
            <a:alphaModFix amt="50000"/>
            <a:extLst>
              <a:ext uri="{BEBA8EAE-BF5A-486C-A8C5-ECC9F3942E4B}">
                <a14:imgProps xmlns:a14="http://schemas.microsoft.com/office/drawing/2010/main">
                  <a14:imgLayer r:embed="rId6">
                    <a14:imgEffect>
                      <a14:sharpenSoften amount="100000"/>
                    </a14:imgEffect>
                  </a14:imgLayer>
                </a14:imgProps>
              </a:ext>
            </a:extLst>
          </a:blip>
          <a:stretch>
            <a:fillRect/>
          </a:stretch>
        </p:blipFill>
        <p:spPr>
          <a:xfrm>
            <a:off x="717177" y="2195429"/>
            <a:ext cx="8229600" cy="3540345"/>
          </a:xfrm>
          <a:prstGeom prst="rect">
            <a:avLst/>
          </a:prstGeom>
          <a:effectLst>
            <a:outerShdw blurRad="50800" dist="38100" dir="2700000" algn="tl" rotWithShape="0">
              <a:srgbClr val="000000">
                <a:alpha val="43000"/>
              </a:srgbClr>
            </a:outerShdw>
          </a:effectLst>
        </p:spPr>
      </p:pic>
      <p:sp>
        <p:nvSpPr>
          <p:cNvPr id="3" name="Rectangle 2"/>
          <p:cNvSpPr/>
          <p:nvPr/>
        </p:nvSpPr>
        <p:spPr>
          <a:xfrm>
            <a:off x="604857" y="1334894"/>
            <a:ext cx="5211683" cy="553998"/>
          </a:xfrm>
          <a:prstGeom prst="rect">
            <a:avLst/>
          </a:prstGeom>
        </p:spPr>
        <p:txBody>
          <a:bodyPr wrap="none">
            <a:spAutoFit/>
          </a:bodyPr>
          <a:lstStyle/>
          <a:p>
            <a:pPr marL="285750" indent="-285750">
              <a:buClr>
                <a:schemeClr val="accent6">
                  <a:lumMod val="75000"/>
                </a:schemeClr>
              </a:buClr>
              <a:buSzPct val="120000"/>
              <a:buFont typeface="Arial"/>
              <a:buChar char="•"/>
            </a:pPr>
            <a:r>
              <a:rPr lang="en-US" sz="3000" b="1" dirty="0" smtClean="0">
                <a:solidFill>
                  <a:schemeClr val="bg1">
                    <a:lumMod val="95000"/>
                  </a:schemeClr>
                </a:solidFill>
                <a:effectLst>
                  <a:outerShdw blurRad="50800" dist="38100" dir="2700000" algn="tl" rotWithShape="0">
                    <a:srgbClr val="000000">
                      <a:alpha val="43000"/>
                    </a:srgbClr>
                  </a:outerShdw>
                </a:effectLst>
              </a:rPr>
              <a:t>Traffic doubles every 15 years</a:t>
            </a:r>
            <a:endParaRPr lang="en-US" sz="3000" dirty="0"/>
          </a:p>
        </p:txBody>
      </p:sp>
      <p:sp>
        <p:nvSpPr>
          <p:cNvPr id="4" name="Oval 3"/>
          <p:cNvSpPr/>
          <p:nvPr/>
        </p:nvSpPr>
        <p:spPr>
          <a:xfrm>
            <a:off x="2468112" y="4906260"/>
            <a:ext cx="181810" cy="154790"/>
          </a:xfrm>
          <a:prstGeom prst="ellipse">
            <a:avLst/>
          </a:prstGeom>
          <a:solidFill>
            <a:srgbClr val="FF66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5932293" y="4152622"/>
            <a:ext cx="159831" cy="155810"/>
          </a:xfrm>
          <a:prstGeom prst="ellipse">
            <a:avLst/>
          </a:prstGeom>
          <a:solidFill>
            <a:srgbClr val="FF66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4188162" y="4612196"/>
            <a:ext cx="181920" cy="161109"/>
          </a:xfrm>
          <a:prstGeom prst="ellipse">
            <a:avLst/>
          </a:prstGeom>
          <a:solidFill>
            <a:srgbClr val="FF66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7640698" y="3109964"/>
            <a:ext cx="182478" cy="170962"/>
          </a:xfrm>
          <a:prstGeom prst="ellipse">
            <a:avLst/>
          </a:prstGeom>
          <a:solidFill>
            <a:srgbClr val="FF6600"/>
          </a:solid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81318" y="5269371"/>
            <a:ext cx="417036" cy="180068"/>
          </a:xfrm>
          <a:prstGeom prst="rect">
            <a:avLst/>
          </a:prstGeom>
          <a:solidFill>
            <a:srgbClr val="FFFF00">
              <a:alpha val="1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075380" y="5269371"/>
            <a:ext cx="417036" cy="180068"/>
          </a:xfrm>
          <a:prstGeom prst="rect">
            <a:avLst/>
          </a:prstGeom>
          <a:solidFill>
            <a:srgbClr val="FFFF00">
              <a:alpha val="1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796683" y="5269371"/>
            <a:ext cx="417036" cy="180068"/>
          </a:xfrm>
          <a:prstGeom prst="rect">
            <a:avLst/>
          </a:prstGeom>
          <a:solidFill>
            <a:srgbClr val="FFFF00">
              <a:alpha val="1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7526037" y="5269371"/>
            <a:ext cx="417036" cy="180068"/>
          </a:xfrm>
          <a:prstGeom prst="rect">
            <a:avLst/>
          </a:prstGeom>
          <a:solidFill>
            <a:srgbClr val="FFFF00">
              <a:alpha val="18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8095469" y="5270139"/>
            <a:ext cx="417036" cy="180068"/>
          </a:xfrm>
          <a:prstGeom prst="rect">
            <a:avLst/>
          </a:prstGeom>
          <a:solidFill>
            <a:srgbClr val="FFFF00">
              <a:alpha val="23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7" cstate="screen">
            <a:alphaModFix/>
            <a:extLst>
              <a:ext uri="{BEBA8EAE-BF5A-486C-A8C5-ECC9F3942E4B}">
                <a14:imgProps xmlns:a14="http://schemas.microsoft.com/office/drawing/2010/main">
                  <a14:imgLayer r:embed="rId8">
                    <a14:imgEffect>
                      <a14:backgroundRemoval t="10000" b="90000" l="10000" r="90000"/>
                    </a14:imgEffect>
                    <a14:imgEffect>
                      <a14:sharpenSoften amount="87000"/>
                    </a14:imgEffect>
                  </a14:imgLayer>
                </a14:imgProps>
              </a:ext>
              <a:ext uri="{28A0092B-C50C-407E-A947-70E740481C1C}">
                <a14:useLocalDpi xmlns:a14="http://schemas.microsoft.com/office/drawing/2010/main"/>
              </a:ext>
            </a:extLst>
          </a:blip>
          <a:stretch>
            <a:fillRect/>
          </a:stretch>
        </p:blipFill>
        <p:spPr>
          <a:xfrm rot="1528764">
            <a:off x="2723081" y="3734958"/>
            <a:ext cx="1581058" cy="888799"/>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7" cstate="screen">
            <a:alphaModFix/>
            <a:extLst>
              <a:ext uri="{BEBA8EAE-BF5A-486C-A8C5-ECC9F3942E4B}">
                <a14:imgProps xmlns:a14="http://schemas.microsoft.com/office/drawing/2010/main">
                  <a14:imgLayer r:embed="rId9">
                    <a14:imgEffect>
                      <a14:backgroundRemoval t="10000" b="90000" l="10000" r="90000"/>
                    </a14:imgEffect>
                    <a14:imgEffect>
                      <a14:sharpenSoften amount="87000"/>
                    </a14:imgEffect>
                  </a14:imgLayer>
                </a14:imgProps>
              </a:ext>
              <a:ext uri="{28A0092B-C50C-407E-A947-70E740481C1C}">
                <a14:useLocalDpi xmlns:a14="http://schemas.microsoft.com/office/drawing/2010/main"/>
              </a:ext>
            </a:extLst>
          </a:blip>
          <a:stretch>
            <a:fillRect/>
          </a:stretch>
        </p:blipFill>
        <p:spPr>
          <a:xfrm rot="330288">
            <a:off x="6215100" y="2583278"/>
            <a:ext cx="1581058" cy="888799"/>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screen">
            <a:alphaModFix/>
            <a:extLst>
              <a:ext uri="{BEBA8EAE-BF5A-486C-A8C5-ECC9F3942E4B}">
                <a14:imgProps xmlns:a14="http://schemas.microsoft.com/office/drawing/2010/main">
                  <a14:imgLayer r:embed="rId10">
                    <a14:imgEffect>
                      <a14:backgroundRemoval t="10000" b="90000" l="10000" r="90000"/>
                    </a14:imgEffect>
                    <a14:imgEffect>
                      <a14:sharpenSoften amount="87000"/>
                    </a14:imgEffect>
                  </a14:imgLayer>
                </a14:imgProps>
              </a:ext>
              <a:ext uri="{28A0092B-C50C-407E-A947-70E740481C1C}">
                <a14:useLocalDpi xmlns:a14="http://schemas.microsoft.com/office/drawing/2010/main"/>
              </a:ext>
            </a:extLst>
          </a:blip>
          <a:stretch>
            <a:fillRect/>
          </a:stretch>
        </p:blipFill>
        <p:spPr>
          <a:xfrm rot="1019780">
            <a:off x="4451338" y="3378153"/>
            <a:ext cx="1581058" cy="888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49313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childTnLst>
                          </p:cTn>
                        </p:par>
                        <p:par>
                          <p:cTn id="15" fill="hold">
                            <p:stCondLst>
                              <p:cond delay="2000"/>
                            </p:stCondLst>
                            <p:childTnLst>
                              <p:par>
                                <p:cTn id="16" presetID="23" presetClass="entr" presetSubtype="16" fill="hold" grpId="0" nodeType="afterEffect">
                                  <p:stCondLst>
                                    <p:cond delay="100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2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0" presetClass="path" presetSubtype="0" accel="50000" decel="50000" fill="hold" nodeType="withEffect">
                                  <p:stCondLst>
                                    <p:cond delay="0"/>
                                  </p:stCondLst>
                                  <p:childTnLst>
                                    <p:animMotion origin="layout" path="M -0.09741 0.0264 L 0.05435 0.00023 " pathEditMode="relative" rAng="0" ptsTypes="AA">
                                      <p:cBhvr>
                                        <p:cTn id="44" dur="2000" fill="hold"/>
                                        <p:tgtEl>
                                          <p:spTgt spid="18"/>
                                        </p:tgtEl>
                                        <p:attrNameLst>
                                          <p:attrName>ppt_x</p:attrName>
                                          <p:attrName>ppt_y</p:attrName>
                                        </p:attrNameLst>
                                      </p:cBhvr>
                                      <p:rCtr x="7588" y="-1320"/>
                                    </p:animMotion>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1"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par>
                                <p:cTn id="58" presetID="0" presetClass="path" presetSubtype="0" accel="50000" decel="50000" fill="hold" nodeType="withEffect">
                                  <p:stCondLst>
                                    <p:cond delay="0"/>
                                  </p:stCondLst>
                                  <p:childTnLst>
                                    <p:animMotion origin="layout" path="M -0.13472 0.05231 L 0.06007 -0.02246 " pathEditMode="relative" rAng="0" ptsTypes="AA">
                                      <p:cBhvr>
                                        <p:cTn id="59" dur="2000" fill="hold"/>
                                        <p:tgtEl>
                                          <p:spTgt spid="19"/>
                                        </p:tgtEl>
                                        <p:attrNameLst>
                                          <p:attrName>ppt_x</p:attrName>
                                          <p:attrName>ppt_y</p:attrName>
                                        </p:attrNameLst>
                                      </p:cBhvr>
                                      <p:rCtr x="9740" y="-3750"/>
                                    </p:animMotion>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1" presetClass="entr" presetSubtype="0"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0" presetClass="path" presetSubtype="0" accel="50000" decel="50000" fill="hold" nodeType="withEffect">
                                  <p:stCondLst>
                                    <p:cond delay="0"/>
                                  </p:stCondLst>
                                  <p:childTnLst>
                                    <p:animMotion origin="layout" path="M -0.13107 0.09583 L 0.06372 -0.04722 " pathEditMode="relative" rAng="0" ptsTypes="AA">
                                      <p:cBhvr>
                                        <p:cTn id="74" dur="2000" fill="hold"/>
                                        <p:tgtEl>
                                          <p:spTgt spid="20"/>
                                        </p:tgtEl>
                                        <p:attrNameLst>
                                          <p:attrName>ppt_x</p:attrName>
                                          <p:attrName>ppt_y</p:attrName>
                                        </p:attrNameLst>
                                      </p:cBhvr>
                                      <p:rCtr x="9740" y="-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9" grpId="0" animBg="1"/>
      <p:bldP spid="10" grpId="0" animBg="1"/>
      <p:bldP spid="6"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brightnessContrast bright="-36000" contrast="6000"/>
                    </a14:imgEffect>
                  </a14:imgLayer>
                </a14:imgProps>
              </a:ext>
              <a:ext uri="{28A0092B-C50C-407E-A947-70E740481C1C}">
                <a14:useLocalDpi xmlns:a14="http://schemas.microsoft.com/office/drawing/2010/main"/>
              </a:ext>
            </a:extLst>
          </a:blip>
          <a:srcRect r="-3072"/>
          <a:stretch/>
        </p:blipFill>
        <p:spPr>
          <a:xfrm>
            <a:off x="536847" y="878983"/>
            <a:ext cx="8879467" cy="5979018"/>
          </a:xfrm>
          <a:prstGeom prst="rect">
            <a:avLst/>
          </a:prstGeom>
        </p:spPr>
      </p:pic>
      <p:sp>
        <p:nvSpPr>
          <p:cNvPr id="90" name="Rectangle 89"/>
          <p:cNvSpPr/>
          <p:nvPr/>
        </p:nvSpPr>
        <p:spPr>
          <a:xfrm>
            <a:off x="4008684" y="2478464"/>
            <a:ext cx="861023" cy="3093474"/>
          </a:xfrm>
          <a:prstGeom prst="rect">
            <a:avLst/>
          </a:prstGeom>
          <a:solidFill>
            <a:schemeClr val="bg1">
              <a:lumMod val="95000"/>
            </a:schemeClr>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316850" y="2585234"/>
            <a:ext cx="861023" cy="3093474"/>
          </a:xfrm>
          <a:prstGeom prst="rect">
            <a:avLst/>
          </a:prstGeom>
          <a:solidFill>
            <a:schemeClr val="bg1">
              <a:lumMod val="95000"/>
            </a:schemeClr>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1332366" y="4816388"/>
            <a:ext cx="828609" cy="1670514"/>
            <a:chOff x="1049316" y="4697812"/>
            <a:chExt cx="828609" cy="1670514"/>
          </a:xfrm>
          <a:solidFill>
            <a:srgbClr val="0000FF"/>
          </a:solidFill>
        </p:grpSpPr>
        <p:sp>
          <p:nvSpPr>
            <p:cNvPr id="25" name="Rectangle 24"/>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6" name="Rectangle 25"/>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Global challenges </a:t>
            </a:r>
            <a:r>
              <a:rPr lang="en-US" sz="3600" b="1" dirty="0" smtClean="0">
                <a:solidFill>
                  <a:srgbClr val="05147B"/>
                </a:solidFill>
                <a:latin typeface="Helvetica Neue Thin"/>
                <a:ea typeface="Osaka"/>
              </a:rPr>
              <a:t>2033</a:t>
            </a:r>
            <a:endParaRPr lang="en-US" sz="3600" b="1" dirty="0">
              <a:solidFill>
                <a:srgbClr val="05147B"/>
              </a:solidFill>
              <a:latin typeface="Helvetica Neue Thin"/>
              <a:ea typeface="Osaka"/>
            </a:endParaRPr>
          </a:p>
        </p:txBody>
      </p:sp>
      <p:sp>
        <p:nvSpPr>
          <p:cNvPr id="4" name="Delay 3"/>
          <p:cNvSpPr/>
          <p:nvPr/>
        </p:nvSpPr>
        <p:spPr>
          <a:xfrm rot="16200000">
            <a:off x="1413003" y="1814802"/>
            <a:ext cx="668716" cy="861023"/>
          </a:xfrm>
          <a:prstGeom prst="flowChartDelay">
            <a:avLst/>
          </a:prstGeom>
          <a:solidFill>
            <a:schemeClr val="bg1">
              <a:lumMod val="95000"/>
            </a:schemeClr>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1102435" y="5420763"/>
            <a:ext cx="1276210" cy="1258480"/>
          </a:xfrm>
          <a:prstGeom prst="ellipse">
            <a:avLst/>
          </a:prstGeom>
          <a:solidFill>
            <a:srgbClr val="0000FF"/>
          </a:solidFill>
          <a:ln w="38100" cmpd="sng">
            <a:solidFill>
              <a:schemeClr val="accent1"/>
            </a:solidFill>
          </a:ln>
          <a:effectLst>
            <a:outerShdw blurRad="50800" dist="38100" dir="2700000" algn="tl" rotWithShape="0">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Rectangle 10"/>
          <p:cNvSpPr/>
          <p:nvPr/>
        </p:nvSpPr>
        <p:spPr>
          <a:xfrm>
            <a:off x="1339414" y="2504755"/>
            <a:ext cx="732978" cy="14983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23" name="Group 22"/>
          <p:cNvGrpSpPr/>
          <p:nvPr/>
        </p:nvGrpSpPr>
        <p:grpSpPr>
          <a:xfrm>
            <a:off x="1333731" y="4807572"/>
            <a:ext cx="828609" cy="1670514"/>
            <a:chOff x="1049316" y="4697812"/>
            <a:chExt cx="828609" cy="1670514"/>
          </a:xfrm>
          <a:solidFill>
            <a:srgbClr val="0000FF"/>
          </a:solidFill>
        </p:grpSpPr>
        <p:sp>
          <p:nvSpPr>
            <p:cNvPr id="13" name="Rectangle 12"/>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 name="Rectangle 13"/>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16" name="TextBox 15"/>
          <p:cNvSpPr txBox="1"/>
          <p:nvPr/>
        </p:nvSpPr>
        <p:spPr>
          <a:xfrm>
            <a:off x="572620" y="4573709"/>
            <a:ext cx="2612276" cy="400110"/>
          </a:xfrm>
          <a:prstGeom prst="rect">
            <a:avLst/>
          </a:prstGeom>
          <a:noFill/>
        </p:spPr>
        <p:txBody>
          <a:bodyPr wrap="none" rtlCol="0">
            <a:spAutoFit/>
          </a:bodyPr>
          <a:lstStyle>
            <a:defPPr>
              <a:defRPr lang="en-US"/>
            </a:defPPr>
            <a:lvl1pPr>
              <a:defRPr sz="2400" b="1"/>
            </a:lvl1pPr>
          </a:lstStyle>
          <a:p>
            <a:r>
              <a:rPr lang="en-US" sz="2000" dirty="0" smtClean="0">
                <a:solidFill>
                  <a:schemeClr val="bg1">
                    <a:lumMod val="85000"/>
                  </a:schemeClr>
                </a:solidFill>
              </a:rPr>
              <a:t>2015 </a:t>
            </a:r>
            <a:r>
              <a:rPr lang="en-US" sz="2000" dirty="0">
                <a:solidFill>
                  <a:schemeClr val="bg1">
                    <a:lumMod val="85000"/>
                  </a:schemeClr>
                </a:solidFill>
              </a:rPr>
              <a:t>-           </a:t>
            </a:r>
            <a:r>
              <a:rPr lang="en-US" sz="2000" dirty="0" smtClean="0">
                <a:solidFill>
                  <a:schemeClr val="bg1">
                    <a:lumMod val="85000"/>
                  </a:schemeClr>
                </a:solidFill>
              </a:rPr>
              <a:t>    - </a:t>
            </a:r>
            <a:r>
              <a:rPr lang="en-US" sz="2000" dirty="0">
                <a:solidFill>
                  <a:schemeClr val="bg1">
                    <a:lumMod val="85000"/>
                  </a:schemeClr>
                </a:solidFill>
              </a:rPr>
              <a:t>22,000</a:t>
            </a:r>
          </a:p>
        </p:txBody>
      </p:sp>
      <p:pic>
        <p:nvPicPr>
          <p:cNvPr id="17" name="Picture 16"/>
          <p:cNvPicPr>
            <a:picLocks noChangeAspect="1"/>
          </p:cNvPicPr>
          <p:nvPr/>
        </p:nvPicPr>
        <p:blipFill>
          <a:blip r:embed="rId5" cstate="print">
            <a:alphaModFix/>
            <a:extLst>
              <a:ext uri="{BEBA8EAE-BF5A-486C-A8C5-ECC9F3942E4B}">
                <a14:imgProps xmlns:a14="http://schemas.microsoft.com/office/drawing/2010/main">
                  <a14:imgLayer r:embed="rId6">
                    <a14:imgEffect>
                      <a14:backgroundRemoval t="10000" b="90000" l="10000" r="90000"/>
                    </a14:imgEffect>
                    <a14:imgEffect>
                      <a14:sharpenSoften amount="87000"/>
                    </a14:imgEffect>
                  </a14:imgLayer>
                </a14:imgProps>
              </a:ext>
              <a:ext uri="{28A0092B-C50C-407E-A947-70E740481C1C}">
                <a14:useLocalDpi xmlns:a14="http://schemas.microsoft.com/office/drawing/2010/main"/>
              </a:ext>
            </a:extLst>
          </a:blip>
          <a:stretch>
            <a:fillRect/>
          </a:stretch>
        </p:blipFill>
        <p:spPr>
          <a:xfrm rot="1528764">
            <a:off x="908760" y="1050629"/>
            <a:ext cx="3274395" cy="1840716"/>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66261" y="2942821"/>
            <a:ext cx="2563497" cy="400110"/>
          </a:xfrm>
          <a:prstGeom prst="rect">
            <a:avLst/>
          </a:prstGeom>
          <a:noFill/>
        </p:spPr>
        <p:txBody>
          <a:bodyPr wrap="none" rtlCol="0">
            <a:spAutoFit/>
          </a:bodyPr>
          <a:lstStyle/>
          <a:p>
            <a:r>
              <a:rPr lang="en-US" sz="2000" b="1" dirty="0" smtClean="0">
                <a:solidFill>
                  <a:schemeClr val="bg1">
                    <a:lumMod val="85000"/>
                  </a:schemeClr>
                </a:solidFill>
              </a:rPr>
              <a:t>2030 -               - 40,000</a:t>
            </a:r>
            <a:endParaRPr lang="en-US" sz="2000" b="1" dirty="0">
              <a:solidFill>
                <a:schemeClr val="bg1">
                  <a:lumMod val="85000"/>
                </a:schemeClr>
              </a:solidFill>
            </a:endParaRPr>
          </a:p>
        </p:txBody>
      </p:sp>
      <p:sp>
        <p:nvSpPr>
          <p:cNvPr id="3" name="Rectangle 2"/>
          <p:cNvSpPr/>
          <p:nvPr/>
        </p:nvSpPr>
        <p:spPr>
          <a:xfrm>
            <a:off x="1900868" y="2512596"/>
            <a:ext cx="256196" cy="1247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3" name="Rectangle 62"/>
          <p:cNvSpPr/>
          <p:nvPr/>
        </p:nvSpPr>
        <p:spPr>
          <a:xfrm>
            <a:off x="1335914" y="2560824"/>
            <a:ext cx="256196" cy="2206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89" name="Delay 88"/>
          <p:cNvSpPr/>
          <p:nvPr/>
        </p:nvSpPr>
        <p:spPr>
          <a:xfrm rot="16200000">
            <a:off x="4104837" y="1708032"/>
            <a:ext cx="668716" cy="861023"/>
          </a:xfrm>
          <a:prstGeom prst="flowChartDelay">
            <a:avLst/>
          </a:prstGeom>
          <a:solidFill>
            <a:schemeClr val="bg1">
              <a:lumMod val="95000"/>
            </a:schemeClr>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3794269" y="5313993"/>
            <a:ext cx="1276210" cy="1258480"/>
          </a:xfrm>
          <a:prstGeom prst="ellipse">
            <a:avLst/>
          </a:prstGeom>
          <a:solidFill>
            <a:srgbClr val="FF0000"/>
          </a:solidFill>
          <a:ln w="38100" cmpd="sng">
            <a:solidFill>
              <a:schemeClr val="accent1"/>
            </a:solidFill>
          </a:ln>
          <a:effectLst>
            <a:outerShdw blurRad="50800" dist="38100" dir="2700000" algn="tl" rotWithShape="0">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92" name="Group 91"/>
          <p:cNvGrpSpPr/>
          <p:nvPr/>
        </p:nvGrpSpPr>
        <p:grpSpPr>
          <a:xfrm>
            <a:off x="4025565" y="5092580"/>
            <a:ext cx="828609" cy="1290542"/>
            <a:chOff x="1049316" y="4697812"/>
            <a:chExt cx="828609" cy="1670514"/>
          </a:xfrm>
          <a:solidFill>
            <a:srgbClr val="FF0000"/>
          </a:solidFill>
        </p:grpSpPr>
        <p:sp>
          <p:nvSpPr>
            <p:cNvPr id="93" name="Rectangle 92"/>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4" name="Rectangle 93"/>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95" name="TextBox 94"/>
          <p:cNvSpPr txBox="1"/>
          <p:nvPr/>
        </p:nvSpPr>
        <p:spPr>
          <a:xfrm>
            <a:off x="3264454" y="4848113"/>
            <a:ext cx="2751475" cy="400110"/>
          </a:xfrm>
          <a:prstGeom prst="rect">
            <a:avLst/>
          </a:prstGeom>
          <a:noFill/>
        </p:spPr>
        <p:txBody>
          <a:bodyPr wrap="none" rtlCol="0">
            <a:spAutoFit/>
          </a:bodyPr>
          <a:lstStyle>
            <a:defPPr>
              <a:defRPr lang="en-US"/>
            </a:defPPr>
            <a:lvl1pPr>
              <a:defRPr sz="2400" b="1"/>
            </a:lvl1pPr>
          </a:lstStyle>
          <a:p>
            <a:r>
              <a:rPr lang="en-US" sz="2000" dirty="0" smtClean="0">
                <a:solidFill>
                  <a:schemeClr val="bg1">
                    <a:lumMod val="85000"/>
                  </a:schemeClr>
                </a:solidFill>
              </a:rPr>
              <a:t>2015 </a:t>
            </a:r>
            <a:r>
              <a:rPr lang="en-US" sz="2000" dirty="0">
                <a:solidFill>
                  <a:schemeClr val="bg1">
                    <a:lumMod val="85000"/>
                  </a:schemeClr>
                </a:solidFill>
              </a:rPr>
              <a:t>-  </a:t>
            </a:r>
            <a:r>
              <a:rPr lang="en-US" sz="2000" dirty="0" smtClean="0">
                <a:solidFill>
                  <a:schemeClr val="bg1">
                    <a:lumMod val="85000"/>
                  </a:schemeClr>
                </a:solidFill>
              </a:rPr>
              <a:t>             - 240,000</a:t>
            </a:r>
            <a:endParaRPr lang="en-US" sz="2000" dirty="0">
              <a:solidFill>
                <a:schemeClr val="bg1">
                  <a:lumMod val="85000"/>
                </a:schemeClr>
              </a:solidFill>
            </a:endParaRPr>
          </a:p>
        </p:txBody>
      </p:sp>
      <p:sp>
        <p:nvSpPr>
          <p:cNvPr id="96" name="TextBox 95"/>
          <p:cNvSpPr txBox="1"/>
          <p:nvPr/>
        </p:nvSpPr>
        <p:spPr>
          <a:xfrm>
            <a:off x="3258095" y="2641213"/>
            <a:ext cx="1838201" cy="400110"/>
          </a:xfrm>
          <a:prstGeom prst="rect">
            <a:avLst/>
          </a:prstGeom>
          <a:noFill/>
        </p:spPr>
        <p:txBody>
          <a:bodyPr wrap="none" rtlCol="0">
            <a:spAutoFit/>
          </a:bodyPr>
          <a:lstStyle/>
          <a:p>
            <a:r>
              <a:rPr lang="en-US" sz="2000" b="1" dirty="0" smtClean="0">
                <a:solidFill>
                  <a:schemeClr val="bg1">
                    <a:lumMod val="85000"/>
                  </a:schemeClr>
                </a:solidFill>
              </a:rPr>
              <a:t>2030 -               -</a:t>
            </a:r>
            <a:endParaRPr lang="en-US" sz="2000" b="1" i="1" dirty="0">
              <a:solidFill>
                <a:schemeClr val="bg1">
                  <a:lumMod val="85000"/>
                </a:schemeClr>
              </a:solidFill>
            </a:endParaRPr>
          </a:p>
        </p:txBody>
      </p:sp>
      <p:grpSp>
        <p:nvGrpSpPr>
          <p:cNvPr id="97" name="Group 96"/>
          <p:cNvGrpSpPr/>
          <p:nvPr/>
        </p:nvGrpSpPr>
        <p:grpSpPr>
          <a:xfrm>
            <a:off x="4024200" y="5088758"/>
            <a:ext cx="828609" cy="1294364"/>
            <a:chOff x="1049316" y="4697812"/>
            <a:chExt cx="828609" cy="1670514"/>
          </a:xfrm>
          <a:solidFill>
            <a:srgbClr val="FF0000"/>
          </a:solidFill>
        </p:grpSpPr>
        <p:sp>
          <p:nvSpPr>
            <p:cNvPr id="98" name="Rectangle 97"/>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9" name="Rectangle 98"/>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grpSp>
        <p:nvGrpSpPr>
          <p:cNvPr id="100" name="Group 99"/>
          <p:cNvGrpSpPr/>
          <p:nvPr/>
        </p:nvGrpSpPr>
        <p:grpSpPr>
          <a:xfrm>
            <a:off x="4026333" y="5102410"/>
            <a:ext cx="828609" cy="1290542"/>
            <a:chOff x="1049316" y="4697812"/>
            <a:chExt cx="828609" cy="1670514"/>
          </a:xfrm>
          <a:solidFill>
            <a:srgbClr val="FF0000"/>
          </a:solidFill>
        </p:grpSpPr>
        <p:sp>
          <p:nvSpPr>
            <p:cNvPr id="101" name="Rectangle 100"/>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2" name="Rectangle 101"/>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grpSp>
        <p:nvGrpSpPr>
          <p:cNvPr id="103" name="Group 102"/>
          <p:cNvGrpSpPr/>
          <p:nvPr/>
        </p:nvGrpSpPr>
        <p:grpSpPr>
          <a:xfrm>
            <a:off x="4024968" y="5087248"/>
            <a:ext cx="828609" cy="1294364"/>
            <a:chOff x="1049316" y="4697812"/>
            <a:chExt cx="828609" cy="1670514"/>
          </a:xfrm>
          <a:solidFill>
            <a:srgbClr val="FF0000"/>
          </a:solidFill>
        </p:grpSpPr>
        <p:sp>
          <p:nvSpPr>
            <p:cNvPr id="104" name="Rectangle 103"/>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5" name="Rectangle 104"/>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106" name="Rectangle 105"/>
          <p:cNvSpPr/>
          <p:nvPr/>
        </p:nvSpPr>
        <p:spPr>
          <a:xfrm>
            <a:off x="4026333" y="2388100"/>
            <a:ext cx="826476" cy="22065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7" name="Picture 10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68516" y="1027373"/>
            <a:ext cx="1207720" cy="1556339"/>
          </a:xfrm>
          <a:prstGeom prst="rect">
            <a:avLst/>
          </a:prstGeom>
          <a:effectLst>
            <a:outerShdw blurRad="50800" dist="38100" dir="2700000" algn="tl" rotWithShape="0">
              <a:srgbClr val="000000">
                <a:alpha val="43000"/>
              </a:srgbClr>
            </a:outerShdw>
          </a:effectLst>
        </p:spPr>
      </p:pic>
      <p:sp>
        <p:nvSpPr>
          <p:cNvPr id="110" name="Oval 109"/>
          <p:cNvSpPr/>
          <p:nvPr/>
        </p:nvSpPr>
        <p:spPr>
          <a:xfrm>
            <a:off x="5119104" y="3687950"/>
            <a:ext cx="1626081" cy="580281"/>
          </a:xfrm>
          <a:prstGeom prst="ellipse">
            <a:avLst/>
          </a:prstGeom>
          <a:solidFill>
            <a:schemeClr val="tx2">
              <a:lumMod val="75000"/>
            </a:schemeClr>
          </a:solidFill>
          <a:ln w="38100" cmpd="sng">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p:nvSpPr>
        <p:spPr>
          <a:xfrm>
            <a:off x="5111217" y="3754716"/>
            <a:ext cx="1566868" cy="461665"/>
          </a:xfrm>
          <a:prstGeom prst="rect">
            <a:avLst/>
          </a:prstGeom>
        </p:spPr>
        <p:txBody>
          <a:bodyPr wrap="none">
            <a:spAutoFit/>
          </a:bodyPr>
          <a:lstStyle/>
          <a:p>
            <a:r>
              <a:rPr lang="en-US" sz="2400" b="1" i="1" dirty="0" smtClean="0"/>
              <a:t> </a:t>
            </a:r>
            <a:r>
              <a:rPr lang="en-US" sz="2400" b="1" i="1" dirty="0" smtClean="0">
                <a:solidFill>
                  <a:schemeClr val="bg1">
                    <a:lumMod val="85000"/>
                  </a:schemeClr>
                </a:solidFill>
              </a:rPr>
              <a:t>+ 530,000</a:t>
            </a:r>
            <a:endParaRPr lang="en-US" sz="2400" b="1" i="1" dirty="0">
              <a:solidFill>
                <a:schemeClr val="bg1">
                  <a:lumMod val="85000"/>
                </a:schemeClr>
              </a:solidFill>
            </a:endParaRPr>
          </a:p>
        </p:txBody>
      </p:sp>
      <p:sp>
        <p:nvSpPr>
          <p:cNvPr id="109" name="Right Brace 108"/>
          <p:cNvSpPr/>
          <p:nvPr/>
        </p:nvSpPr>
        <p:spPr>
          <a:xfrm>
            <a:off x="4118848" y="2874325"/>
            <a:ext cx="907920" cy="2197098"/>
          </a:xfrm>
          <a:prstGeom prst="rightBrace">
            <a:avLst>
              <a:gd name="adj1" fmla="val 8333"/>
              <a:gd name="adj2" fmla="val 51853"/>
            </a:avLst>
          </a:prstGeom>
          <a:ln w="38100" cmpd="sng">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1" name="Delay 130"/>
          <p:cNvSpPr/>
          <p:nvPr/>
        </p:nvSpPr>
        <p:spPr>
          <a:xfrm rot="16200000">
            <a:off x="7155791" y="1305279"/>
            <a:ext cx="668716" cy="861023"/>
          </a:xfrm>
          <a:prstGeom prst="flowChartDelay">
            <a:avLst/>
          </a:prstGeom>
          <a:solidFill>
            <a:schemeClr val="bg1">
              <a:lumMod val="95000"/>
            </a:schemeClr>
          </a:solid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Rectangle 131"/>
          <p:cNvSpPr/>
          <p:nvPr/>
        </p:nvSpPr>
        <p:spPr>
          <a:xfrm>
            <a:off x="7059638" y="2075711"/>
            <a:ext cx="861023" cy="3093474"/>
          </a:xfrm>
          <a:prstGeom prst="rect">
            <a:avLst/>
          </a:prstGeom>
          <a:solidFill>
            <a:schemeClr val="bg1">
              <a:lumMod val="95000"/>
            </a:schemeClr>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Rectangle 132"/>
          <p:cNvSpPr/>
          <p:nvPr/>
        </p:nvSpPr>
        <p:spPr>
          <a:xfrm>
            <a:off x="7078294" y="1995232"/>
            <a:ext cx="732978" cy="149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Rectangle 133"/>
          <p:cNvSpPr/>
          <p:nvPr/>
        </p:nvSpPr>
        <p:spPr>
          <a:xfrm>
            <a:off x="7310494" y="2004657"/>
            <a:ext cx="590552" cy="1498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TextBox 134"/>
          <p:cNvSpPr txBox="1"/>
          <p:nvPr/>
        </p:nvSpPr>
        <p:spPr>
          <a:xfrm>
            <a:off x="6326076" y="4141586"/>
            <a:ext cx="2024237" cy="400110"/>
          </a:xfrm>
          <a:prstGeom prst="rect">
            <a:avLst/>
          </a:prstGeom>
          <a:noFill/>
        </p:spPr>
        <p:txBody>
          <a:bodyPr wrap="none" rtlCol="0">
            <a:spAutoFit/>
          </a:bodyPr>
          <a:lstStyle>
            <a:defPPr>
              <a:defRPr lang="en-US"/>
            </a:defPPr>
            <a:lvl1pPr>
              <a:defRPr sz="2400" b="1"/>
            </a:lvl1pPr>
          </a:lstStyle>
          <a:p>
            <a:r>
              <a:rPr lang="en-US" sz="2000" dirty="0" smtClean="0">
                <a:solidFill>
                  <a:schemeClr val="bg1">
                    <a:lumMod val="85000"/>
                  </a:schemeClr>
                </a:solidFill>
              </a:rPr>
              <a:t>2015 </a:t>
            </a:r>
            <a:r>
              <a:rPr lang="en-US" sz="2000" dirty="0">
                <a:solidFill>
                  <a:schemeClr val="bg1">
                    <a:lumMod val="85000"/>
                  </a:schemeClr>
                </a:solidFill>
              </a:rPr>
              <a:t>- </a:t>
            </a:r>
            <a:r>
              <a:rPr lang="en-US" sz="2000" dirty="0" smtClean="0">
                <a:solidFill>
                  <a:schemeClr val="bg1">
                    <a:lumMod val="85000"/>
                  </a:schemeClr>
                </a:solidFill>
              </a:rPr>
              <a:t>              -  ?</a:t>
            </a:r>
            <a:endParaRPr lang="en-US" sz="2000" dirty="0">
              <a:solidFill>
                <a:schemeClr val="bg1">
                  <a:lumMod val="85000"/>
                </a:schemeClr>
              </a:solidFill>
            </a:endParaRPr>
          </a:p>
        </p:txBody>
      </p:sp>
      <p:sp>
        <p:nvSpPr>
          <p:cNvPr id="136" name="TextBox 135"/>
          <p:cNvSpPr txBox="1"/>
          <p:nvPr/>
        </p:nvSpPr>
        <p:spPr>
          <a:xfrm>
            <a:off x="6320808" y="1947925"/>
            <a:ext cx="1838201" cy="400110"/>
          </a:xfrm>
          <a:prstGeom prst="rect">
            <a:avLst/>
          </a:prstGeom>
          <a:noFill/>
        </p:spPr>
        <p:txBody>
          <a:bodyPr wrap="none" rtlCol="0">
            <a:spAutoFit/>
          </a:bodyPr>
          <a:lstStyle/>
          <a:p>
            <a:r>
              <a:rPr lang="en-US" sz="2000" b="1" dirty="0" smtClean="0">
                <a:solidFill>
                  <a:schemeClr val="bg1">
                    <a:lumMod val="85000"/>
                  </a:schemeClr>
                </a:solidFill>
              </a:rPr>
              <a:t>2030 -               -</a:t>
            </a:r>
            <a:endParaRPr lang="en-US" sz="2000" b="1" i="1" dirty="0">
              <a:solidFill>
                <a:schemeClr val="bg1">
                  <a:lumMod val="85000"/>
                </a:schemeClr>
              </a:solidFill>
            </a:endParaRPr>
          </a:p>
        </p:txBody>
      </p:sp>
      <p:pic>
        <p:nvPicPr>
          <p:cNvPr id="137" name="Picture 136"/>
          <p:cNvPicPr>
            <a:picLocks noChangeAspect="1"/>
          </p:cNvPicPr>
          <p:nvPr/>
        </p:nvPicPr>
        <p:blipFill>
          <a:blip r:embed="rId8"/>
          <a:stretch>
            <a:fillRect/>
          </a:stretch>
        </p:blipFill>
        <p:spPr>
          <a:xfrm>
            <a:off x="6922664" y="958300"/>
            <a:ext cx="2130950" cy="848239"/>
          </a:xfrm>
          <a:prstGeom prst="rect">
            <a:avLst/>
          </a:prstGeom>
        </p:spPr>
      </p:pic>
      <p:sp>
        <p:nvSpPr>
          <p:cNvPr id="139" name="Oval 138"/>
          <p:cNvSpPr/>
          <p:nvPr/>
        </p:nvSpPr>
        <p:spPr>
          <a:xfrm>
            <a:off x="5133656" y="3029391"/>
            <a:ext cx="1626081" cy="580281"/>
          </a:xfrm>
          <a:prstGeom prst="ellipse">
            <a:avLst/>
          </a:prstGeom>
          <a:solidFill>
            <a:schemeClr val="tx2">
              <a:lumMod val="75000"/>
            </a:schemeClr>
          </a:solidFill>
          <a:ln w="38100" cmpd="sng">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Rectangle 137"/>
          <p:cNvSpPr/>
          <p:nvPr/>
        </p:nvSpPr>
        <p:spPr>
          <a:xfrm>
            <a:off x="5117881" y="3072493"/>
            <a:ext cx="1566868" cy="461665"/>
          </a:xfrm>
          <a:prstGeom prst="rect">
            <a:avLst/>
          </a:prstGeom>
        </p:spPr>
        <p:txBody>
          <a:bodyPr wrap="none">
            <a:spAutoFit/>
          </a:bodyPr>
          <a:lstStyle/>
          <a:p>
            <a:r>
              <a:rPr lang="en-US" sz="2400" b="1" i="1" dirty="0" smtClean="0"/>
              <a:t> </a:t>
            </a:r>
            <a:r>
              <a:rPr lang="en-US" sz="2400" b="1" i="1" dirty="0" smtClean="0">
                <a:solidFill>
                  <a:schemeClr val="bg1">
                    <a:lumMod val="85000"/>
                  </a:schemeClr>
                </a:solidFill>
              </a:rPr>
              <a:t>+ 580,000</a:t>
            </a:r>
            <a:endParaRPr lang="en-US" sz="2400" b="1" i="1" dirty="0">
              <a:solidFill>
                <a:schemeClr val="bg1">
                  <a:lumMod val="85000"/>
                </a:schemeClr>
              </a:solidFill>
            </a:endParaRPr>
          </a:p>
        </p:txBody>
      </p:sp>
      <p:sp>
        <p:nvSpPr>
          <p:cNvPr id="140" name="Oval 139"/>
          <p:cNvSpPr>
            <a:spLocks noChangeAspect="1"/>
          </p:cNvSpPr>
          <p:nvPr/>
        </p:nvSpPr>
        <p:spPr>
          <a:xfrm>
            <a:off x="6845223" y="4911240"/>
            <a:ext cx="1276210" cy="1258480"/>
          </a:xfrm>
          <a:prstGeom prst="ellipse">
            <a:avLst/>
          </a:prstGeom>
          <a:solidFill>
            <a:schemeClr val="accent6">
              <a:lumMod val="75000"/>
            </a:schemeClr>
          </a:solidFill>
          <a:ln w="38100" cmpd="sng">
            <a:solidFill>
              <a:schemeClr val="accent1"/>
            </a:solidFill>
          </a:ln>
          <a:effectLst>
            <a:outerShdw blurRad="50800" dist="38100" dir="2700000" algn="tl" rotWithShape="0">
              <a:srgbClr val="000000">
                <a:alpha val="43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nvGrpSpPr>
          <p:cNvPr id="141" name="Group 140"/>
          <p:cNvGrpSpPr/>
          <p:nvPr/>
        </p:nvGrpSpPr>
        <p:grpSpPr>
          <a:xfrm>
            <a:off x="7076519" y="4365441"/>
            <a:ext cx="828609" cy="1120918"/>
            <a:chOff x="1049316" y="4697812"/>
            <a:chExt cx="828609" cy="1670514"/>
          </a:xfrm>
          <a:solidFill>
            <a:schemeClr val="accent6">
              <a:lumMod val="75000"/>
            </a:schemeClr>
          </a:solidFill>
        </p:grpSpPr>
        <p:sp>
          <p:nvSpPr>
            <p:cNvPr id="142" name="Rectangle 141"/>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3" name="Rectangle 142"/>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grpSp>
        <p:nvGrpSpPr>
          <p:cNvPr id="144" name="Group 143"/>
          <p:cNvGrpSpPr/>
          <p:nvPr/>
        </p:nvGrpSpPr>
        <p:grpSpPr>
          <a:xfrm>
            <a:off x="7075154" y="4701031"/>
            <a:ext cx="828609" cy="1035458"/>
            <a:chOff x="1049316" y="4697812"/>
            <a:chExt cx="828609" cy="1670514"/>
          </a:xfrm>
          <a:solidFill>
            <a:schemeClr val="accent6">
              <a:lumMod val="75000"/>
            </a:schemeClr>
          </a:solidFill>
        </p:grpSpPr>
        <p:sp>
          <p:nvSpPr>
            <p:cNvPr id="145" name="Rectangle 144"/>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6" name="Rectangle 145"/>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grpSp>
        <p:nvGrpSpPr>
          <p:cNvPr id="147" name="Group 146"/>
          <p:cNvGrpSpPr/>
          <p:nvPr/>
        </p:nvGrpSpPr>
        <p:grpSpPr>
          <a:xfrm>
            <a:off x="7074282" y="4711093"/>
            <a:ext cx="828609" cy="1251489"/>
            <a:chOff x="1049316" y="4697812"/>
            <a:chExt cx="828609" cy="1670514"/>
          </a:xfrm>
          <a:solidFill>
            <a:schemeClr val="accent6">
              <a:lumMod val="75000"/>
            </a:schemeClr>
          </a:solidFill>
        </p:grpSpPr>
        <p:sp>
          <p:nvSpPr>
            <p:cNvPr id="148" name="Rectangle 147"/>
            <p:cNvSpPr/>
            <p:nvPr/>
          </p:nvSpPr>
          <p:spPr>
            <a:xfrm>
              <a:off x="1049316" y="4697812"/>
              <a:ext cx="44218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49" name="Rectangle 148"/>
            <p:cNvSpPr/>
            <p:nvPr/>
          </p:nvSpPr>
          <p:spPr>
            <a:xfrm>
              <a:off x="1287892" y="4697812"/>
              <a:ext cx="590033" cy="1670514"/>
            </a:xfrm>
            <a:prstGeom prst="rect">
              <a:avLst/>
            </a:prstGeom>
            <a:grpFill/>
            <a:ln w="38100" cmpd="sng">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150" name="Right Brace 149"/>
          <p:cNvSpPr/>
          <p:nvPr/>
        </p:nvSpPr>
        <p:spPr>
          <a:xfrm rot="10800000">
            <a:off x="6866566" y="2238096"/>
            <a:ext cx="907920" cy="2122139"/>
          </a:xfrm>
          <a:prstGeom prst="rightBrace">
            <a:avLst>
              <a:gd name="adj1" fmla="val 8333"/>
              <a:gd name="adj2" fmla="val 49444"/>
            </a:avLst>
          </a:prstGeom>
          <a:ln w="38100" cmpd="sng">
            <a:solidFill>
              <a:schemeClr val="accent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 name="Rectangle 1"/>
          <p:cNvSpPr/>
          <p:nvPr/>
        </p:nvSpPr>
        <p:spPr>
          <a:xfrm>
            <a:off x="7077504" y="1995232"/>
            <a:ext cx="823542" cy="20003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37610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3.19334E-7 3.32484E-6 L 3.19334E-7 -0.23872 " pathEditMode="relative" rAng="0" ptsTypes="AA">
                                      <p:cBhvr>
                                        <p:cTn id="38" dur="2000" fill="hold"/>
                                        <p:tgtEl>
                                          <p:spTgt spid="24"/>
                                        </p:tgtEl>
                                        <p:attrNameLst>
                                          <p:attrName>ppt_x</p:attrName>
                                          <p:attrName>ppt_y</p:attrName>
                                        </p:attrNameLst>
                                      </p:cBhvr>
                                      <p:rCtr x="0" y="-11947"/>
                                    </p:animMotion>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200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20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2000"/>
                                        <p:tgtEl>
                                          <p:spTgt spid="91"/>
                                        </p:tgtEl>
                                      </p:cBhvr>
                                    </p:animEffect>
                                  </p:childTnLst>
                                </p:cTn>
                              </p:par>
                              <p:par>
                                <p:cTn id="53" presetID="10"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20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2000"/>
                                        <p:tgtEl>
                                          <p:spTgt spid="96"/>
                                        </p:tgtEl>
                                      </p:cBhvr>
                                    </p:animEffect>
                                  </p:childTnLst>
                                </p:cTn>
                              </p:par>
                              <p:par>
                                <p:cTn id="62" presetID="10" presetClass="entr" presetSubtype="0" fill="hold" nodeType="with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fade">
                                      <p:cBhvr>
                                        <p:cTn id="64" dur="2000"/>
                                        <p:tgtEl>
                                          <p:spTgt spid="97"/>
                                        </p:tgtEl>
                                      </p:cBhvr>
                                    </p:animEffect>
                                  </p:childTnLst>
                                </p:cTn>
                              </p:par>
                              <p:par>
                                <p:cTn id="65" presetID="10" presetClass="entr" presetSubtype="0" fill="hold" nodeType="with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2000"/>
                                        <p:tgtEl>
                                          <p:spTgt spid="100"/>
                                        </p:tgtEl>
                                      </p:cBhvr>
                                    </p:animEffect>
                                  </p:childTnLst>
                                </p:cTn>
                              </p:par>
                              <p:par>
                                <p:cTn id="68" presetID="10" presetClass="entr" presetSubtype="0" fill="hold" nodeType="withEffect">
                                  <p:stCondLst>
                                    <p:cond delay="0"/>
                                  </p:stCondLst>
                                  <p:childTnLst>
                                    <p:set>
                                      <p:cBhvr>
                                        <p:cTn id="69" dur="1" fill="hold">
                                          <p:stCondLst>
                                            <p:cond delay="0"/>
                                          </p:stCondLst>
                                        </p:cTn>
                                        <p:tgtEl>
                                          <p:spTgt spid="103"/>
                                        </p:tgtEl>
                                        <p:attrNameLst>
                                          <p:attrName>style.visibility</p:attrName>
                                        </p:attrNameLst>
                                      </p:cBhvr>
                                      <p:to>
                                        <p:strVal val="visible"/>
                                      </p:to>
                                    </p:set>
                                    <p:animEffect transition="in" filter="fade">
                                      <p:cBhvr>
                                        <p:cTn id="70" dur="2000"/>
                                        <p:tgtEl>
                                          <p:spTgt spid="10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20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2000"/>
                                        <p:tgtEl>
                                          <p:spTgt spid="107"/>
                                        </p:tgtEl>
                                      </p:cBhvr>
                                    </p:animEffec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3.80406E-7 -0.00024 L 3.80406E-7 -0.17585 " pathEditMode="relative" rAng="0" ptsTypes="AA">
                                      <p:cBhvr>
                                        <p:cTn id="80" dur="2000" fill="hold"/>
                                        <p:tgtEl>
                                          <p:spTgt spid="103"/>
                                        </p:tgtEl>
                                        <p:attrNameLst>
                                          <p:attrName>ppt_x</p:attrName>
                                          <p:attrName>ppt_y</p:attrName>
                                        </p:attrNameLst>
                                      </p:cBhvr>
                                      <p:rCtr x="0" y="-8792"/>
                                    </p:animMotion>
                                  </p:childTnLst>
                                </p:cTn>
                              </p:par>
                            </p:childTnLst>
                          </p:cTn>
                        </p:par>
                        <p:par>
                          <p:cTn id="81" fill="hold">
                            <p:stCondLst>
                              <p:cond delay="2000"/>
                            </p:stCondLst>
                            <p:childTnLst>
                              <p:par>
                                <p:cTn id="82" presetID="0" presetClass="path" presetSubtype="0" accel="50000" decel="50000" fill="hold" nodeType="afterEffect">
                                  <p:stCondLst>
                                    <p:cond delay="0"/>
                                  </p:stCondLst>
                                  <p:childTnLst>
                                    <p:animMotion origin="layout" path="M 3.80406E-7 -0.17608 L 3.80406E-7 -0.32208 " pathEditMode="relative" rAng="0" ptsTypes="AA">
                                      <p:cBhvr>
                                        <p:cTn id="83" dur="2000" fill="hold"/>
                                        <p:tgtEl>
                                          <p:spTgt spid="97"/>
                                        </p:tgtEl>
                                        <p:attrNameLst>
                                          <p:attrName>ppt_x</p:attrName>
                                          <p:attrName>ppt_y</p:attrName>
                                        </p:attrNameLst>
                                      </p:cBhvr>
                                      <p:rCtr x="0" y="-7311"/>
                                    </p:animMotion>
                                  </p:childTnLst>
                                </p:cTn>
                              </p:par>
                            </p:childTnLst>
                          </p:cTn>
                        </p:par>
                        <p:par>
                          <p:cTn id="84" fill="hold">
                            <p:stCondLst>
                              <p:cond delay="4000"/>
                            </p:stCondLst>
                            <p:childTnLst>
                              <p:par>
                                <p:cTn id="85" presetID="1" presetClass="entr" presetSubtype="0"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down)">
                                      <p:cBhvr>
                                        <p:cTn id="90" dur="500"/>
                                        <p:tgtEl>
                                          <p:spTgt spid="109"/>
                                        </p:tgtEl>
                                      </p:cBhvr>
                                    </p:animEffect>
                                  </p:childTnLst>
                                </p:cTn>
                              </p:par>
                            </p:childTnLst>
                          </p:cTn>
                        </p:par>
                        <p:par>
                          <p:cTn id="91" fill="hold">
                            <p:stCondLst>
                              <p:cond delay="4500"/>
                            </p:stCondLst>
                            <p:childTnLst>
                              <p:par>
                                <p:cTn id="92" presetID="10" presetClass="entr" presetSubtype="0" fill="hold" grpId="0" nodeType="after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500"/>
                                        <p:tgtEl>
                                          <p:spTgt spid="108"/>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fade">
                                      <p:cBhvr>
                                        <p:cTn id="101" dur="2000"/>
                                        <p:tgtEl>
                                          <p:spTgt spid="13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32"/>
                                        </p:tgtEl>
                                        <p:attrNameLst>
                                          <p:attrName>style.visibility</p:attrName>
                                        </p:attrNameLst>
                                      </p:cBhvr>
                                      <p:to>
                                        <p:strVal val="visible"/>
                                      </p:to>
                                    </p:set>
                                    <p:animEffect transition="in" filter="fade">
                                      <p:cBhvr>
                                        <p:cTn id="104" dur="2000"/>
                                        <p:tgtEl>
                                          <p:spTgt spid="13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animEffect transition="in" filter="fade">
                                      <p:cBhvr>
                                        <p:cTn id="107" dur="2000"/>
                                        <p:tgtEl>
                                          <p:spTgt spid="13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34"/>
                                        </p:tgtEl>
                                        <p:attrNameLst>
                                          <p:attrName>style.visibility</p:attrName>
                                        </p:attrNameLst>
                                      </p:cBhvr>
                                      <p:to>
                                        <p:strVal val="visible"/>
                                      </p:to>
                                    </p:set>
                                    <p:animEffect transition="in" filter="fade">
                                      <p:cBhvr>
                                        <p:cTn id="110" dur="2000"/>
                                        <p:tgtEl>
                                          <p:spTgt spid="13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5"/>
                                        </p:tgtEl>
                                        <p:attrNameLst>
                                          <p:attrName>style.visibility</p:attrName>
                                        </p:attrNameLst>
                                      </p:cBhvr>
                                      <p:to>
                                        <p:strVal val="visible"/>
                                      </p:to>
                                    </p:set>
                                    <p:animEffect transition="in" filter="fade">
                                      <p:cBhvr>
                                        <p:cTn id="113" dur="2000"/>
                                        <p:tgtEl>
                                          <p:spTgt spid="135"/>
                                        </p:tgtEl>
                                      </p:cBhvr>
                                    </p:animEffect>
                                  </p:childTnLst>
                                </p:cTn>
                              </p:par>
                              <p:par>
                                <p:cTn id="114" presetID="10" presetClass="entr" presetSubtype="0" fill="hold" grpId="1" nodeType="withEffect">
                                  <p:stCondLst>
                                    <p:cond delay="0"/>
                                  </p:stCondLst>
                                  <p:childTnLst>
                                    <p:set>
                                      <p:cBhvr>
                                        <p:cTn id="115" dur="1" fill="hold">
                                          <p:stCondLst>
                                            <p:cond delay="0"/>
                                          </p:stCondLst>
                                        </p:cTn>
                                        <p:tgtEl>
                                          <p:spTgt spid="136"/>
                                        </p:tgtEl>
                                        <p:attrNameLst>
                                          <p:attrName>style.visibility</p:attrName>
                                        </p:attrNameLst>
                                      </p:cBhvr>
                                      <p:to>
                                        <p:strVal val="visible"/>
                                      </p:to>
                                    </p:set>
                                    <p:animEffect transition="in" filter="fade">
                                      <p:cBhvr>
                                        <p:cTn id="116" dur="2000"/>
                                        <p:tgtEl>
                                          <p:spTgt spid="136"/>
                                        </p:tgtEl>
                                      </p:cBhvr>
                                    </p:animEffect>
                                  </p:childTnLst>
                                </p:cTn>
                              </p:par>
                              <p:par>
                                <p:cTn id="117" presetID="10" presetClass="entr" presetSubtype="0" fill="hold" nodeType="withEffect">
                                  <p:stCondLst>
                                    <p:cond delay="0"/>
                                  </p:stCondLst>
                                  <p:childTnLst>
                                    <p:set>
                                      <p:cBhvr>
                                        <p:cTn id="118" dur="1" fill="hold">
                                          <p:stCondLst>
                                            <p:cond delay="0"/>
                                          </p:stCondLst>
                                        </p:cTn>
                                        <p:tgtEl>
                                          <p:spTgt spid="137"/>
                                        </p:tgtEl>
                                        <p:attrNameLst>
                                          <p:attrName>style.visibility</p:attrName>
                                        </p:attrNameLst>
                                      </p:cBhvr>
                                      <p:to>
                                        <p:strVal val="visible"/>
                                      </p:to>
                                    </p:set>
                                    <p:animEffect transition="in" filter="fade">
                                      <p:cBhvr>
                                        <p:cTn id="119" dur="2000"/>
                                        <p:tgtEl>
                                          <p:spTgt spid="13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40"/>
                                        </p:tgtEl>
                                        <p:attrNameLst>
                                          <p:attrName>style.visibility</p:attrName>
                                        </p:attrNameLst>
                                      </p:cBhvr>
                                      <p:to>
                                        <p:strVal val="visible"/>
                                      </p:to>
                                    </p:set>
                                    <p:animEffect transition="in" filter="fade">
                                      <p:cBhvr>
                                        <p:cTn id="122" dur="2000"/>
                                        <p:tgtEl>
                                          <p:spTgt spid="140"/>
                                        </p:tgtEl>
                                      </p:cBhvr>
                                    </p:animEffect>
                                  </p:childTnLst>
                                </p:cTn>
                              </p:par>
                              <p:par>
                                <p:cTn id="123" presetID="10" presetClass="entr" presetSubtype="0" fill="hold" nodeType="withEffect">
                                  <p:stCondLst>
                                    <p:cond delay="0"/>
                                  </p:stCondLst>
                                  <p:childTnLst>
                                    <p:set>
                                      <p:cBhvr>
                                        <p:cTn id="124" dur="1" fill="hold">
                                          <p:stCondLst>
                                            <p:cond delay="0"/>
                                          </p:stCondLst>
                                        </p:cTn>
                                        <p:tgtEl>
                                          <p:spTgt spid="141"/>
                                        </p:tgtEl>
                                        <p:attrNameLst>
                                          <p:attrName>style.visibility</p:attrName>
                                        </p:attrNameLst>
                                      </p:cBhvr>
                                      <p:to>
                                        <p:strVal val="visible"/>
                                      </p:to>
                                    </p:set>
                                    <p:animEffect transition="in" filter="fade">
                                      <p:cBhvr>
                                        <p:cTn id="125" dur="2000"/>
                                        <p:tgtEl>
                                          <p:spTgt spid="141"/>
                                        </p:tgtEl>
                                      </p:cBhvr>
                                    </p:animEffect>
                                  </p:childTnLst>
                                </p:cTn>
                              </p:par>
                              <p:par>
                                <p:cTn id="126" presetID="10" presetClass="entr" presetSubtype="0" fill="hold" nodeType="withEffect">
                                  <p:stCondLst>
                                    <p:cond delay="0"/>
                                  </p:stCondLst>
                                  <p:childTnLst>
                                    <p:set>
                                      <p:cBhvr>
                                        <p:cTn id="127" dur="1" fill="hold">
                                          <p:stCondLst>
                                            <p:cond delay="0"/>
                                          </p:stCondLst>
                                        </p:cTn>
                                        <p:tgtEl>
                                          <p:spTgt spid="144"/>
                                        </p:tgtEl>
                                        <p:attrNameLst>
                                          <p:attrName>style.visibility</p:attrName>
                                        </p:attrNameLst>
                                      </p:cBhvr>
                                      <p:to>
                                        <p:strVal val="visible"/>
                                      </p:to>
                                    </p:set>
                                    <p:animEffect transition="in" filter="fade">
                                      <p:cBhvr>
                                        <p:cTn id="128" dur="2000"/>
                                        <p:tgtEl>
                                          <p:spTgt spid="14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fade">
                                      <p:cBhvr>
                                        <p:cTn id="131" dur="2000"/>
                                        <p:tgtEl>
                                          <p:spTgt spid="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7"/>
                                        </p:tgtEl>
                                        <p:attrNameLst>
                                          <p:attrName>style.visibility</p:attrName>
                                        </p:attrNameLst>
                                      </p:cBhvr>
                                      <p:to>
                                        <p:strVal val="visible"/>
                                      </p:to>
                                    </p:set>
                                    <p:animEffect transition="in" filter="fade">
                                      <p:cBhvr>
                                        <p:cTn id="134" dur="2000"/>
                                        <p:tgtEl>
                                          <p:spTgt spid="147"/>
                                        </p:tgtEl>
                                      </p:cBhvr>
                                    </p:animEffect>
                                  </p:childTnLst>
                                </p:cTn>
                              </p:par>
                            </p:childTnLst>
                          </p:cTn>
                        </p:par>
                      </p:childTnLst>
                    </p:cTn>
                  </p:par>
                  <p:par>
                    <p:cTn id="135" fill="hold">
                      <p:stCondLst>
                        <p:cond delay="indefinite"/>
                      </p:stCondLst>
                      <p:childTnLst>
                        <p:par>
                          <p:cTn id="136" fill="hold">
                            <p:stCondLst>
                              <p:cond delay="0"/>
                            </p:stCondLst>
                            <p:childTnLst>
                              <p:par>
                                <p:cTn id="137" presetID="0" presetClass="path" presetSubtype="0" accel="50000" decel="50000" fill="hold" nodeType="clickEffect">
                                  <p:stCondLst>
                                    <p:cond delay="0"/>
                                  </p:stCondLst>
                                  <p:childTnLst>
                                    <p:animMotion origin="layout" path="M 5.48706E-7 1.24132E-6 L 5.48706E-7 -0.19569 " pathEditMode="relative" rAng="0" ptsTypes="AA">
                                      <p:cBhvr>
                                        <p:cTn id="138" dur="2000" fill="hold"/>
                                        <p:tgtEl>
                                          <p:spTgt spid="144"/>
                                        </p:tgtEl>
                                        <p:attrNameLst>
                                          <p:attrName>ppt_x</p:attrName>
                                          <p:attrName>ppt_y</p:attrName>
                                        </p:attrNameLst>
                                      </p:cBhvr>
                                      <p:rCtr x="0" y="-9796"/>
                                    </p:animMotion>
                                  </p:childTnLst>
                                </p:cTn>
                              </p:par>
                            </p:childTnLst>
                          </p:cTn>
                        </p:par>
                        <p:par>
                          <p:cTn id="139" fill="hold">
                            <p:stCondLst>
                              <p:cond delay="2000"/>
                            </p:stCondLst>
                            <p:childTnLst>
                              <p:par>
                                <p:cTn id="140" presetID="0" presetClass="path" presetSubtype="0" accel="50000" decel="50000" fill="hold" nodeType="afterEffect">
                                  <p:stCondLst>
                                    <p:cond delay="0"/>
                                  </p:stCondLst>
                                  <p:childTnLst>
                                    <p:animMotion origin="layout" path="M 0.00017 -0.10329 L 0.00017 -0.36707 " pathEditMode="relative" rAng="0" ptsTypes="AA">
                                      <p:cBhvr>
                                        <p:cTn id="141" dur="2000" fill="hold"/>
                                        <p:tgtEl>
                                          <p:spTgt spid="147"/>
                                        </p:tgtEl>
                                        <p:attrNameLst>
                                          <p:attrName>ppt_x</p:attrName>
                                          <p:attrName>ppt_y</p:attrName>
                                        </p:attrNameLst>
                                      </p:cBhvr>
                                      <p:rCtr x="0" y="-13201"/>
                                    </p:animMotion>
                                  </p:childTnLst>
                                </p:cTn>
                              </p:par>
                            </p:childTnLst>
                          </p:cTn>
                        </p:par>
                        <p:par>
                          <p:cTn id="142" fill="hold">
                            <p:stCondLst>
                              <p:cond delay="4000"/>
                            </p:stCondLst>
                            <p:childTnLst>
                              <p:par>
                                <p:cTn id="143" presetID="1" presetClass="entr" presetSubtype="0" fill="hold" grpId="0" nodeType="afterEffect">
                                  <p:stCondLst>
                                    <p:cond delay="0"/>
                                  </p:stCondLst>
                                  <p:childTnLst>
                                    <p:set>
                                      <p:cBhvr>
                                        <p:cTn id="144" dur="1" fill="hold">
                                          <p:stCondLst>
                                            <p:cond delay="0"/>
                                          </p:stCondLst>
                                        </p:cTn>
                                        <p:tgtEl>
                                          <p:spTgt spid="136"/>
                                        </p:tgtEl>
                                        <p:attrNameLst>
                                          <p:attrName>style.visibility</p:attrName>
                                        </p:attrNameLst>
                                      </p:cBhvr>
                                      <p:to>
                                        <p:strVal val="visible"/>
                                      </p:to>
                                    </p:set>
                                  </p:childTnLst>
                                </p:cTn>
                              </p:par>
                            </p:childTnLst>
                          </p:cTn>
                        </p:par>
                        <p:par>
                          <p:cTn id="145" fill="hold">
                            <p:stCondLst>
                              <p:cond delay="4000"/>
                            </p:stCondLst>
                            <p:childTnLst>
                              <p:par>
                                <p:cTn id="146" presetID="22" presetClass="entr" presetSubtype="4" fill="hold" grpId="0" nodeType="afterEffect">
                                  <p:stCondLst>
                                    <p:cond delay="0"/>
                                  </p:stCondLst>
                                  <p:childTnLst>
                                    <p:set>
                                      <p:cBhvr>
                                        <p:cTn id="147" dur="1" fill="hold">
                                          <p:stCondLst>
                                            <p:cond delay="0"/>
                                          </p:stCondLst>
                                        </p:cTn>
                                        <p:tgtEl>
                                          <p:spTgt spid="150"/>
                                        </p:tgtEl>
                                        <p:attrNameLst>
                                          <p:attrName>style.visibility</p:attrName>
                                        </p:attrNameLst>
                                      </p:cBhvr>
                                      <p:to>
                                        <p:strVal val="visible"/>
                                      </p:to>
                                    </p:set>
                                    <p:animEffect transition="in" filter="wipe(down)">
                                      <p:cBhvr>
                                        <p:cTn id="148" dur="500"/>
                                        <p:tgtEl>
                                          <p:spTgt spid="150"/>
                                        </p:tgtEl>
                                      </p:cBhvr>
                                    </p:animEffect>
                                  </p:childTnLst>
                                </p:cTn>
                              </p:par>
                            </p:childTnLst>
                          </p:cTn>
                        </p:par>
                        <p:par>
                          <p:cTn id="149" fill="hold">
                            <p:stCondLst>
                              <p:cond delay="4500"/>
                            </p:stCondLst>
                            <p:childTnLst>
                              <p:par>
                                <p:cTn id="150" presetID="10" presetClass="entr" presetSubtype="0" fill="hold" grpId="0" nodeType="afterEffect">
                                  <p:stCondLst>
                                    <p:cond delay="0"/>
                                  </p:stCondLst>
                                  <p:childTnLst>
                                    <p:set>
                                      <p:cBhvr>
                                        <p:cTn id="151" dur="1" fill="hold">
                                          <p:stCondLst>
                                            <p:cond delay="0"/>
                                          </p:stCondLst>
                                        </p:cTn>
                                        <p:tgtEl>
                                          <p:spTgt spid="138"/>
                                        </p:tgtEl>
                                        <p:attrNameLst>
                                          <p:attrName>style.visibility</p:attrName>
                                        </p:attrNameLst>
                                      </p:cBhvr>
                                      <p:to>
                                        <p:strVal val="visible"/>
                                      </p:to>
                                    </p:set>
                                    <p:animEffect transition="in" filter="fade">
                                      <p:cBhvr>
                                        <p:cTn id="152" dur="500"/>
                                        <p:tgtEl>
                                          <p:spTgt spid="138"/>
                                        </p:tgtEl>
                                      </p:cBhvr>
                                    </p:animEffect>
                                  </p:childTnLst>
                                </p:cTn>
                              </p:par>
                              <p:par>
                                <p:cTn id="153" presetID="1" presetClass="entr" presetSubtype="0" fill="hold" grpId="0" nodeType="withEffect">
                                  <p:stCondLst>
                                    <p:cond delay="0"/>
                                  </p:stCondLst>
                                  <p:childTnLst>
                                    <p:set>
                                      <p:cBhvr>
                                        <p:cTn id="154"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6" grpId="0" animBg="1"/>
      <p:bldP spid="4" grpId="0" animBg="1"/>
      <p:bldP spid="9" grpId="0" animBg="1"/>
      <p:bldP spid="11" grpId="0" animBg="1"/>
      <p:bldP spid="16" grpId="0"/>
      <p:bldP spid="18" grpId="0"/>
      <p:bldP spid="3" grpId="0" animBg="1"/>
      <p:bldP spid="63" grpId="0" animBg="1"/>
      <p:bldP spid="89" grpId="0" animBg="1"/>
      <p:bldP spid="91" grpId="0" animBg="1"/>
      <p:bldP spid="95" grpId="0"/>
      <p:bldP spid="96" grpId="0"/>
      <p:bldP spid="96" grpId="1"/>
      <p:bldP spid="106" grpId="0" animBg="1"/>
      <p:bldP spid="110" grpId="0" animBg="1"/>
      <p:bldP spid="108" grpId="0"/>
      <p:bldP spid="109" grpId="0" animBg="1"/>
      <p:bldP spid="131" grpId="0" animBg="1"/>
      <p:bldP spid="132" grpId="0" animBg="1"/>
      <p:bldP spid="133" grpId="0" animBg="1"/>
      <p:bldP spid="134" grpId="0" animBg="1"/>
      <p:bldP spid="135" grpId="0"/>
      <p:bldP spid="136" grpId="0"/>
      <p:bldP spid="136" grpId="1"/>
      <p:bldP spid="139" grpId="0" animBg="1"/>
      <p:bldP spid="138" grpId="0"/>
      <p:bldP spid="140" grpId="0" animBg="1"/>
      <p:bldP spid="15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785" y="-42900"/>
            <a:ext cx="8229600" cy="1143000"/>
          </a:xfrm>
        </p:spPr>
        <p:txBody>
          <a:bodyPr>
            <a:normAutofit/>
          </a:bodyPr>
          <a:lstStyle/>
          <a:p>
            <a:pPr algn="l"/>
            <a:r>
              <a:rPr lang="en-US" sz="3600" dirty="0" smtClean="0">
                <a:solidFill>
                  <a:srgbClr val="05147B"/>
                </a:solidFill>
                <a:latin typeface="Helvetica Neue Thin"/>
                <a:ea typeface="Osaka"/>
              </a:rPr>
              <a:t>Training and safety challenges </a:t>
            </a:r>
            <a:r>
              <a:rPr lang="en-US" sz="3600" b="1" dirty="0" smtClean="0">
                <a:solidFill>
                  <a:srgbClr val="05147B"/>
                </a:solidFill>
                <a:latin typeface="Helvetica Neue Thin"/>
                <a:ea typeface="Osaka"/>
              </a:rPr>
              <a:t>2033 </a:t>
            </a:r>
            <a:endParaRPr lang="en-US" sz="3600" b="1" dirty="0">
              <a:solidFill>
                <a:srgbClr val="05147B"/>
              </a:solidFill>
              <a:latin typeface="Helvetica Neue Thin"/>
              <a:ea typeface="Osaka"/>
            </a:endParaRPr>
          </a:p>
        </p:txBody>
      </p:sp>
      <p:grpSp>
        <p:nvGrpSpPr>
          <p:cNvPr id="13" name="Group 12"/>
          <p:cNvGrpSpPr/>
          <p:nvPr/>
        </p:nvGrpSpPr>
        <p:grpSpPr>
          <a:xfrm>
            <a:off x="575427" y="998569"/>
            <a:ext cx="8568574" cy="5859431"/>
            <a:chOff x="575427" y="998569"/>
            <a:chExt cx="8568574" cy="5859431"/>
          </a:xfrm>
        </p:grpSpPr>
        <p:pic>
          <p:nvPicPr>
            <p:cNvPr id="4" name="Picture 3"/>
            <p:cNvPicPr>
              <a:picLocks noChangeAspect="1"/>
            </p:cNvPicPr>
            <p:nvPr/>
          </p:nvPicPr>
          <p:blipFill rotWithShape="1">
            <a:blip r:embed="rId3"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r="9741"/>
            <a:stretch/>
          </p:blipFill>
          <p:spPr>
            <a:xfrm>
              <a:off x="588513" y="3538680"/>
              <a:ext cx="8555488" cy="3319320"/>
            </a:xfrm>
            <a:prstGeom prst="rect">
              <a:avLst/>
            </a:prstGeom>
          </p:spPr>
        </p:pic>
        <p:pic>
          <p:nvPicPr>
            <p:cNvPr id="6" name="Picture 5"/>
            <p:cNvPicPr>
              <a:picLocks noChangeAspect="1"/>
            </p:cNvPicPr>
            <p:nvPr/>
          </p:nvPicPr>
          <p:blipFill rotWithShape="1">
            <a:blip r:embed="rId5"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6">
                      <a14:imgEffect>
                        <a14:brightnessContrast bright="-2000"/>
                      </a14:imgEffect>
                    </a14:imgLayer>
                  </a14:imgProps>
                </a:ext>
                <a:ext uri="{28A0092B-C50C-407E-A947-70E740481C1C}">
                  <a14:useLocalDpi xmlns:a14="http://schemas.microsoft.com/office/drawing/2010/main"/>
                </a:ext>
              </a:extLst>
            </a:blip>
            <a:srcRect r="7877"/>
            <a:stretch/>
          </p:blipFill>
          <p:spPr>
            <a:xfrm>
              <a:off x="4673919" y="1000838"/>
              <a:ext cx="4470081" cy="3384350"/>
            </a:xfrm>
            <a:prstGeom prst="rect">
              <a:avLst/>
            </a:prstGeom>
          </p:spPr>
        </p:pic>
        <p:pic>
          <p:nvPicPr>
            <p:cNvPr id="7" name="Picture 6"/>
            <p:cNvPicPr>
              <a:picLocks noChangeAspect="1"/>
            </p:cNvPicPr>
            <p:nvPr/>
          </p:nvPicPr>
          <p:blipFill rotWithShape="1">
            <a:blip r:embed="rId7"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8">
                      <a14:imgEffect>
                        <a14:sharpenSoften amount="50000"/>
                      </a14:imgEffect>
                      <a14:imgEffect>
                        <a14:saturation sat="33000"/>
                      </a14:imgEffect>
                      <a14:imgEffect>
                        <a14:brightnessContrast bright="-24000" contrast="-26000"/>
                      </a14:imgEffect>
                    </a14:imgLayer>
                  </a14:imgProps>
                </a:ext>
                <a:ext uri="{28A0092B-C50C-407E-A947-70E740481C1C}">
                  <a14:useLocalDpi xmlns:a14="http://schemas.microsoft.com/office/drawing/2010/main"/>
                </a:ext>
              </a:extLst>
            </a:blip>
            <a:srcRect/>
            <a:stretch/>
          </p:blipFill>
          <p:spPr>
            <a:xfrm>
              <a:off x="575427" y="998569"/>
              <a:ext cx="4690251" cy="3376548"/>
            </a:xfrm>
            <a:prstGeom prst="rect">
              <a:avLst/>
            </a:prstGeom>
            <a:ln>
              <a:noFill/>
            </a:ln>
            <a:effectLst/>
          </p:spPr>
        </p:pic>
      </p:grpSp>
      <p:sp>
        <p:nvSpPr>
          <p:cNvPr id="10" name="Content Placeholder 2"/>
          <p:cNvSpPr>
            <a:spLocks noGrp="1"/>
          </p:cNvSpPr>
          <p:nvPr>
            <p:ph idx="1"/>
          </p:nvPr>
        </p:nvSpPr>
        <p:spPr>
          <a:xfrm>
            <a:off x="741849" y="1423195"/>
            <a:ext cx="8164047" cy="5127729"/>
          </a:xfrm>
          <a:noFill/>
          <a:effectLst/>
        </p:spPr>
        <p:txBody>
          <a:bodyPr>
            <a:normAutofit/>
          </a:bodyPr>
          <a:lstStyle/>
          <a:p>
            <a:pPr marL="0" indent="0">
              <a:buClr>
                <a:srgbClr val="FF6600"/>
              </a:buClr>
              <a:buSzPct val="120000"/>
              <a:buNone/>
            </a:pPr>
            <a:r>
              <a:rPr lang="en-US" sz="3000" b="1" dirty="0" smtClean="0">
                <a:solidFill>
                  <a:schemeClr val="bg1">
                    <a:lumMod val="95000"/>
                  </a:schemeClr>
                </a:solidFill>
                <a:effectLst>
                  <a:outerShdw blurRad="50800" dist="38100" dir="2700000" algn="tl" rotWithShape="0">
                    <a:srgbClr val="000000">
                      <a:alpha val="43000"/>
                    </a:srgbClr>
                  </a:outerShdw>
                </a:effectLst>
              </a:rPr>
              <a:t>Maintaining or improving levels of safety: </a:t>
            </a:r>
          </a:p>
          <a:p>
            <a:pPr marL="0" indent="0">
              <a:buClr>
                <a:srgbClr val="FF6600"/>
              </a:buClr>
              <a:buSzPct val="120000"/>
              <a:buNone/>
            </a:pPr>
            <a:endParaRPr lang="en-US" sz="1600" b="1" dirty="0" smtClean="0">
              <a:solidFill>
                <a:schemeClr val="bg1">
                  <a:lumMod val="95000"/>
                </a:schemeClr>
              </a:solidFill>
              <a:effectLst>
                <a:outerShdw blurRad="50800" dist="38100" dir="2700000" algn="tl" rotWithShape="0">
                  <a:srgbClr val="000000">
                    <a:alpha val="43000"/>
                  </a:srgbClr>
                </a:outerShdw>
              </a:effectLst>
            </a:endParaRPr>
          </a:p>
          <a:p>
            <a:pPr marL="0" indent="0">
              <a:buClr>
                <a:srgbClr val="FF6600"/>
              </a:buClr>
              <a:buSzPct val="120000"/>
              <a:buNone/>
            </a:pPr>
            <a:endParaRPr lang="en-US" b="1" dirty="0" smtClean="0">
              <a:solidFill>
                <a:schemeClr val="bg1">
                  <a:lumMod val="95000"/>
                </a:schemeClr>
              </a:solidFill>
              <a:effectLst>
                <a:outerShdw blurRad="50800" dist="38100" dir="2700000" algn="tl" rotWithShape="0">
                  <a:srgbClr val="000000">
                    <a:alpha val="43000"/>
                  </a:srgbClr>
                </a:outerShdw>
              </a:effectLst>
            </a:endParaRPr>
          </a:p>
          <a:p>
            <a:pPr marL="0" indent="0">
              <a:buClr>
                <a:srgbClr val="FF6600"/>
              </a:buClr>
              <a:buSzPct val="120000"/>
              <a:buNone/>
            </a:pPr>
            <a:endParaRPr lang="en-US" sz="3600" b="1" dirty="0" smtClean="0">
              <a:solidFill>
                <a:schemeClr val="bg1">
                  <a:lumMod val="95000"/>
                </a:schemeClr>
              </a:solidFill>
              <a:effectLst>
                <a:outerShdw blurRad="50800" dist="38100" dir="2700000" algn="tl" rotWithShape="0">
                  <a:srgbClr val="000000">
                    <a:alpha val="43000"/>
                  </a:srgbClr>
                </a:outerShdw>
              </a:effectLst>
            </a:endParaRPr>
          </a:p>
          <a:p>
            <a:pPr marL="0" indent="0">
              <a:buClr>
                <a:srgbClr val="FF6600"/>
              </a:buClr>
              <a:buSzPct val="120000"/>
              <a:buNone/>
            </a:pPr>
            <a:endParaRPr lang="en-US" sz="4000" b="1" dirty="0" smtClean="0">
              <a:solidFill>
                <a:schemeClr val="bg1">
                  <a:lumMod val="95000"/>
                </a:schemeClr>
              </a:solidFill>
              <a:effectLst>
                <a:outerShdw blurRad="50800" dist="38100" dir="2700000" algn="tl" rotWithShape="0">
                  <a:srgbClr val="000000">
                    <a:alpha val="43000"/>
                  </a:srgbClr>
                </a:outerShdw>
              </a:effectLst>
            </a:endParaRPr>
          </a:p>
          <a:p>
            <a:pPr>
              <a:lnSpc>
                <a:spcPct val="120000"/>
              </a:lnSpc>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Pressure on solving recruitment and training needs </a:t>
            </a:r>
          </a:p>
          <a:p>
            <a:pPr>
              <a:lnSpc>
                <a:spcPct val="120000"/>
              </a:lnSpc>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Issue on flight </a:t>
            </a:r>
            <a:r>
              <a:rPr lang="en-US" sz="2800" b="1" dirty="0">
                <a:solidFill>
                  <a:schemeClr val="bg1">
                    <a:lumMod val="95000"/>
                  </a:schemeClr>
                </a:solidFill>
                <a:effectLst>
                  <a:outerShdw blurRad="50800" dist="38100" dir="2700000" algn="tl" rotWithShape="0">
                    <a:srgbClr val="000000">
                      <a:alpha val="43000"/>
                    </a:srgbClr>
                  </a:outerShdw>
                </a:effectLst>
              </a:rPr>
              <a:t>a</a:t>
            </a:r>
            <a:r>
              <a:rPr lang="en-US" sz="2800" b="1" dirty="0" smtClean="0">
                <a:solidFill>
                  <a:schemeClr val="bg1">
                    <a:lumMod val="95000"/>
                  </a:schemeClr>
                </a:solidFill>
                <a:effectLst>
                  <a:outerShdw blurRad="50800" dist="38100" dir="2700000" algn="tl" rotWithShape="0">
                    <a:srgbClr val="000000">
                      <a:alpha val="43000"/>
                    </a:srgbClr>
                  </a:outerShdw>
                </a:effectLst>
              </a:rPr>
              <a:t>utomation vs. manual flying skills</a:t>
            </a:r>
          </a:p>
          <a:p>
            <a:pPr>
              <a:lnSpc>
                <a:spcPct val="90000"/>
              </a:lnSpc>
              <a:buClr>
                <a:srgbClr val="FF6600"/>
              </a:buClr>
              <a:buSzPct val="120000"/>
            </a:pPr>
            <a:r>
              <a:rPr lang="en-US" sz="2800" b="1" dirty="0" smtClean="0">
                <a:solidFill>
                  <a:schemeClr val="bg1">
                    <a:lumMod val="95000"/>
                  </a:schemeClr>
                </a:solidFill>
                <a:effectLst>
                  <a:outerShdw blurRad="50800" dist="38100" dir="2700000" algn="tl" rotWithShape="0">
                    <a:srgbClr val="000000">
                      <a:alpha val="43000"/>
                    </a:srgbClr>
                  </a:outerShdw>
                </a:effectLst>
              </a:rPr>
              <a:t>Global interchangeability of training knowledge and experience</a:t>
            </a:r>
          </a:p>
          <a:p>
            <a:pPr>
              <a:buClr>
                <a:srgbClr val="FF6600"/>
              </a:buClr>
            </a:pPr>
            <a:endParaRPr lang="en-US" sz="2800" dirty="0">
              <a:solidFill>
                <a:schemeClr val="bg1">
                  <a:lumMod val="95000"/>
                </a:schemeClr>
              </a:solidFill>
              <a:effectLst>
                <a:outerShdw blurRad="50800" dist="38100" dir="2700000" algn="tl" rotWithShape="0">
                  <a:srgbClr val="000000">
                    <a:alpha val="43000"/>
                  </a:srgbClr>
                </a:outerShdw>
              </a:effectLst>
            </a:endParaRPr>
          </a:p>
          <a:p>
            <a:endParaRPr lang="en-US" dirty="0">
              <a:solidFill>
                <a:schemeClr val="tx2">
                  <a:lumMod val="75000"/>
                </a:schemeClr>
              </a:solidFill>
              <a:effectLst>
                <a:outerShdw blurRad="50800" dist="38100" dir="2700000" algn="tl" rotWithShape="0">
                  <a:srgbClr val="000000">
                    <a:alpha val="43000"/>
                  </a:srgbClr>
                </a:outerShdw>
              </a:effectLst>
            </a:endParaRPr>
          </a:p>
          <a:p>
            <a:endParaRPr lang="en-US" dirty="0">
              <a:effectLst>
                <a:outerShdw blurRad="50800" dist="38100" dir="2700000" algn="tl" rotWithShape="0">
                  <a:srgbClr val="000000">
                    <a:alpha val="43000"/>
                  </a:srgbClr>
                </a:outerShdw>
              </a:effectLst>
            </a:endParaRPr>
          </a:p>
        </p:txBody>
      </p:sp>
      <p:sp>
        <p:nvSpPr>
          <p:cNvPr id="2" name="Up-Down Arrow 1"/>
          <p:cNvSpPr/>
          <p:nvPr/>
        </p:nvSpPr>
        <p:spPr>
          <a:xfrm>
            <a:off x="4160541" y="2105656"/>
            <a:ext cx="897685" cy="2139077"/>
          </a:xfrm>
          <a:prstGeom prst="upDownArrow">
            <a:avLst>
              <a:gd name="adj1" fmla="val 50000"/>
              <a:gd name="adj2" fmla="val 31384"/>
            </a:avLst>
          </a:prstGeom>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9"/>
          <a:stretch>
            <a:fillRect/>
          </a:stretch>
        </p:blipFill>
        <p:spPr>
          <a:xfrm>
            <a:off x="3876145" y="2423182"/>
            <a:ext cx="1489788" cy="1489788"/>
          </a:xfrm>
          <a:prstGeom prst="rect">
            <a:avLst/>
          </a:prstGeom>
        </p:spPr>
      </p:pic>
    </p:spTree>
    <p:extLst>
      <p:ext uri="{BB962C8B-B14F-4D97-AF65-F5344CB8AC3E}">
        <p14:creationId xmlns:p14="http://schemas.microsoft.com/office/powerpoint/2010/main" val="88577515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fade">
                                      <p:cBhvr>
                                        <p:cTn id="12" dur="500"/>
                                        <p:tgtEl>
                                          <p:spTgt spid="1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animEffect transition="in" filter="fade">
                                      <p:cBhvr>
                                        <p:cTn id="17" dur="500"/>
                                        <p:tgtEl>
                                          <p:spTgt spid="1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7" end="7"/>
                                            </p:txEl>
                                          </p:spTgt>
                                        </p:tgtEl>
                                        <p:attrNameLst>
                                          <p:attrName>style.visibility</p:attrName>
                                        </p:attrNameLst>
                                      </p:cBhvr>
                                      <p:to>
                                        <p:strVal val="visible"/>
                                      </p:to>
                                    </p:set>
                                    <p:animEffect transition="in" filter="fade">
                                      <p:cBhvr>
                                        <p:cTn id="2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5784" y="-42900"/>
            <a:ext cx="8473403" cy="1143000"/>
          </a:xfrm>
        </p:spPr>
        <p:txBody>
          <a:bodyPr>
            <a:normAutofit/>
          </a:bodyPr>
          <a:lstStyle/>
          <a:p>
            <a:pPr algn="l"/>
            <a:r>
              <a:rPr lang="en-US" sz="3600" dirty="0" smtClean="0">
                <a:solidFill>
                  <a:srgbClr val="05147B"/>
                </a:solidFill>
                <a:latin typeface="Helvetica Neue Thin"/>
                <a:ea typeface="Osaka"/>
              </a:rPr>
              <a:t>Training: pressure to train many more pilots</a:t>
            </a:r>
            <a:endParaRPr lang="en-US" sz="3600" b="1" dirty="0">
              <a:solidFill>
                <a:srgbClr val="05147B"/>
              </a:solidFill>
              <a:latin typeface="Helvetica Neue Thin"/>
              <a:ea typeface="Osaka"/>
            </a:endParaRPr>
          </a:p>
        </p:txBody>
      </p:sp>
      <p:grpSp>
        <p:nvGrpSpPr>
          <p:cNvPr id="11" name="Group 10"/>
          <p:cNvGrpSpPr/>
          <p:nvPr/>
        </p:nvGrpSpPr>
        <p:grpSpPr>
          <a:xfrm>
            <a:off x="575427" y="998569"/>
            <a:ext cx="8568574" cy="5859431"/>
            <a:chOff x="575427" y="998569"/>
            <a:chExt cx="8568574" cy="5859431"/>
          </a:xfrm>
        </p:grpSpPr>
        <p:pic>
          <p:nvPicPr>
            <p:cNvPr id="14" name="Picture 13"/>
            <p:cNvPicPr>
              <a:picLocks noChangeAspect="1"/>
            </p:cNvPicPr>
            <p:nvPr/>
          </p:nvPicPr>
          <p:blipFill rotWithShape="1">
            <a:blip r:embed="rId3"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r="9741"/>
            <a:stretch/>
          </p:blipFill>
          <p:spPr>
            <a:xfrm>
              <a:off x="588513" y="3538680"/>
              <a:ext cx="8555488" cy="3319320"/>
            </a:xfrm>
            <a:prstGeom prst="rect">
              <a:avLst/>
            </a:prstGeom>
          </p:spPr>
        </p:pic>
        <p:pic>
          <p:nvPicPr>
            <p:cNvPr id="15" name="Picture 14"/>
            <p:cNvPicPr>
              <a:picLocks noChangeAspect="1"/>
            </p:cNvPicPr>
            <p:nvPr/>
          </p:nvPicPr>
          <p:blipFill rotWithShape="1">
            <a:blip r:embed="rId5"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6">
                      <a14:imgEffect>
                        <a14:brightnessContrast bright="-2000"/>
                      </a14:imgEffect>
                    </a14:imgLayer>
                  </a14:imgProps>
                </a:ext>
                <a:ext uri="{28A0092B-C50C-407E-A947-70E740481C1C}">
                  <a14:useLocalDpi xmlns:a14="http://schemas.microsoft.com/office/drawing/2010/main"/>
                </a:ext>
              </a:extLst>
            </a:blip>
            <a:srcRect r="7877"/>
            <a:stretch/>
          </p:blipFill>
          <p:spPr>
            <a:xfrm>
              <a:off x="4673919" y="1000838"/>
              <a:ext cx="4470081" cy="3384350"/>
            </a:xfrm>
            <a:prstGeom prst="rect">
              <a:avLst/>
            </a:prstGeom>
          </p:spPr>
        </p:pic>
        <p:pic>
          <p:nvPicPr>
            <p:cNvPr id="16" name="Picture 15"/>
            <p:cNvPicPr>
              <a:picLocks noChangeAspect="1"/>
            </p:cNvPicPr>
            <p:nvPr/>
          </p:nvPicPr>
          <p:blipFill rotWithShape="1">
            <a:blip r:embed="rId7"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8">
                      <a14:imgEffect>
                        <a14:sharpenSoften amount="50000"/>
                      </a14:imgEffect>
                      <a14:imgEffect>
                        <a14:saturation sat="33000"/>
                      </a14:imgEffect>
                      <a14:imgEffect>
                        <a14:brightnessContrast bright="-24000" contrast="-26000"/>
                      </a14:imgEffect>
                    </a14:imgLayer>
                  </a14:imgProps>
                </a:ext>
                <a:ext uri="{28A0092B-C50C-407E-A947-70E740481C1C}">
                  <a14:useLocalDpi xmlns:a14="http://schemas.microsoft.com/office/drawing/2010/main"/>
                </a:ext>
              </a:extLst>
            </a:blip>
            <a:srcRect/>
            <a:stretch/>
          </p:blipFill>
          <p:spPr>
            <a:xfrm>
              <a:off x="575427" y="998569"/>
              <a:ext cx="4690251" cy="3376548"/>
            </a:xfrm>
            <a:prstGeom prst="rect">
              <a:avLst/>
            </a:prstGeom>
            <a:ln>
              <a:noFill/>
            </a:ln>
            <a:effectLst/>
          </p:spPr>
        </p:pic>
      </p:grpSp>
      <p:grpSp>
        <p:nvGrpSpPr>
          <p:cNvPr id="7" name="Group 6"/>
          <p:cNvGrpSpPr/>
          <p:nvPr/>
        </p:nvGrpSpPr>
        <p:grpSpPr>
          <a:xfrm>
            <a:off x="575427" y="998569"/>
            <a:ext cx="8568574" cy="5859431"/>
            <a:chOff x="575427" y="998569"/>
            <a:chExt cx="8568574" cy="5859431"/>
          </a:xfrm>
        </p:grpSpPr>
        <p:pic>
          <p:nvPicPr>
            <p:cNvPr id="8" name="Picture 7"/>
            <p:cNvPicPr>
              <a:picLocks noChangeAspect="1"/>
            </p:cNvPicPr>
            <p:nvPr/>
          </p:nvPicPr>
          <p:blipFill rotWithShape="1">
            <a:blip r:embed="rId3"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r="9741"/>
            <a:stretch/>
          </p:blipFill>
          <p:spPr>
            <a:xfrm>
              <a:off x="588513" y="3538680"/>
              <a:ext cx="8555488" cy="3319320"/>
            </a:xfrm>
            <a:prstGeom prst="rect">
              <a:avLst/>
            </a:prstGeom>
          </p:spPr>
        </p:pic>
        <p:pic>
          <p:nvPicPr>
            <p:cNvPr id="9" name="Picture 8"/>
            <p:cNvPicPr>
              <a:picLocks noChangeAspect="1"/>
            </p:cNvPicPr>
            <p:nvPr/>
          </p:nvPicPr>
          <p:blipFill rotWithShape="1">
            <a:blip r:embed="rId9"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10">
                      <a14:imgEffect>
                        <a14:brightnessContrast bright="-2000"/>
                      </a14:imgEffect>
                    </a14:imgLayer>
                  </a14:imgProps>
                </a:ext>
                <a:ext uri="{28A0092B-C50C-407E-A947-70E740481C1C}">
                  <a14:useLocalDpi xmlns:a14="http://schemas.microsoft.com/office/drawing/2010/main"/>
                </a:ext>
              </a:extLst>
            </a:blip>
            <a:srcRect/>
            <a:stretch/>
          </p:blipFill>
          <p:spPr>
            <a:xfrm>
              <a:off x="4673919" y="1000838"/>
              <a:ext cx="4470081" cy="3384350"/>
            </a:xfrm>
            <a:prstGeom prst="rect">
              <a:avLst/>
            </a:prstGeom>
          </p:spPr>
        </p:pic>
        <p:pic>
          <p:nvPicPr>
            <p:cNvPr id="10" name="Picture 9"/>
            <p:cNvPicPr>
              <a:picLocks noChangeAspect="1"/>
            </p:cNvPicPr>
            <p:nvPr/>
          </p:nvPicPr>
          <p:blipFill rotWithShape="1">
            <a:blip r:embed="rId7" cstate="screen">
              <a:clrChange>
                <a:clrFrom>
                  <a:srgbClr val="262170"/>
                </a:clrFrom>
                <a:clrTo>
                  <a:srgbClr val="262170">
                    <a:alpha val="0"/>
                  </a:srgbClr>
                </a:clrTo>
              </a:clrChange>
              <a:duotone>
                <a:prstClr val="black"/>
                <a:srgbClr val="2A5DDD">
                  <a:tint val="45000"/>
                  <a:satMod val="400000"/>
                </a:srgbClr>
              </a:duotone>
              <a:extLst>
                <a:ext uri="{BEBA8EAE-BF5A-486C-A8C5-ECC9F3942E4B}">
                  <a14:imgProps xmlns:a14="http://schemas.microsoft.com/office/drawing/2010/main">
                    <a14:imgLayer r:embed="rId8">
                      <a14:imgEffect>
                        <a14:sharpenSoften amount="50000"/>
                      </a14:imgEffect>
                      <a14:imgEffect>
                        <a14:saturation sat="33000"/>
                      </a14:imgEffect>
                      <a14:imgEffect>
                        <a14:brightnessContrast bright="-24000" contrast="-26000"/>
                      </a14:imgEffect>
                    </a14:imgLayer>
                  </a14:imgProps>
                </a:ext>
                <a:ext uri="{28A0092B-C50C-407E-A947-70E740481C1C}">
                  <a14:useLocalDpi xmlns:a14="http://schemas.microsoft.com/office/drawing/2010/main"/>
                </a:ext>
              </a:extLst>
            </a:blip>
            <a:srcRect/>
            <a:stretch/>
          </p:blipFill>
          <p:spPr>
            <a:xfrm>
              <a:off x="575427" y="998569"/>
              <a:ext cx="4690251" cy="3376548"/>
            </a:xfrm>
            <a:prstGeom prst="rect">
              <a:avLst/>
            </a:prstGeom>
            <a:ln>
              <a:noFill/>
            </a:ln>
            <a:effectLst/>
          </p:spPr>
        </p:pic>
      </p:grpSp>
      <p:pic>
        <p:nvPicPr>
          <p:cNvPr id="12" name="Picture 1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20485360">
            <a:off x="700466" y="1779906"/>
            <a:ext cx="6287309" cy="2815471"/>
          </a:xfrm>
          <a:prstGeom prst="rect">
            <a:avLst/>
          </a:prstGeom>
          <a:ln>
            <a:solidFill>
              <a:schemeClr val="bg1">
                <a:lumMod val="85000"/>
                <a:alpha val="36000"/>
              </a:schemeClr>
            </a:solidFill>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12"/>
          <a:stretch>
            <a:fillRect/>
          </a:stretch>
        </p:blipFill>
        <p:spPr>
          <a:xfrm rot="653566">
            <a:off x="52096" y="1810362"/>
            <a:ext cx="9144000" cy="1930074"/>
          </a:xfrm>
          <a:prstGeom prst="rect">
            <a:avLst/>
          </a:prstGeom>
          <a:effectLst>
            <a:outerShdw blurRad="50800" dist="38100" dir="2700000" algn="tl" rotWithShape="0">
              <a:srgbClr val="000000">
                <a:alpha val="43000"/>
              </a:srgbClr>
            </a:outerShdw>
          </a:effectLst>
        </p:spPr>
      </p:pic>
      <p:sp>
        <p:nvSpPr>
          <p:cNvPr id="17" name="Rectangle 16"/>
          <p:cNvSpPr/>
          <p:nvPr/>
        </p:nvSpPr>
        <p:spPr>
          <a:xfrm rot="660000">
            <a:off x="-10108" y="2792212"/>
            <a:ext cx="2876505" cy="271320"/>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13"/>
          <a:stretch>
            <a:fillRect/>
          </a:stretch>
        </p:blipFill>
        <p:spPr>
          <a:xfrm rot="21384730">
            <a:off x="3129554" y="2726394"/>
            <a:ext cx="5759633" cy="3888619"/>
          </a:xfrm>
          <a:prstGeom prst="rect">
            <a:avLst/>
          </a:prstGeom>
          <a:effectLst>
            <a:outerShdw blurRad="50800" dist="38100" dir="2700000" algn="tl" rotWithShape="0">
              <a:srgbClr val="000000">
                <a:alpha val="43000"/>
              </a:srgbClr>
            </a:outerShdw>
          </a:effectLst>
        </p:spPr>
      </p:pic>
      <p:pic>
        <p:nvPicPr>
          <p:cNvPr id="19" name="Picture 18"/>
          <p:cNvPicPr>
            <a:picLocks noChangeAspect="1"/>
          </p:cNvPicPr>
          <p:nvPr/>
        </p:nvPicPr>
        <p:blipFill>
          <a:blip r:embed="rId14"/>
          <a:stretch>
            <a:fillRect/>
          </a:stretch>
        </p:blipFill>
        <p:spPr>
          <a:xfrm>
            <a:off x="4024121" y="1558874"/>
            <a:ext cx="4397215" cy="3959611"/>
          </a:xfrm>
          <a:prstGeom prst="rect">
            <a:avLst/>
          </a:prstGeom>
          <a:ln>
            <a:solidFill>
              <a:schemeClr val="bg1">
                <a:lumMod val="85000"/>
              </a:schemeClr>
            </a:solidFill>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15"/>
          <a:stretch>
            <a:fillRect/>
          </a:stretch>
        </p:blipFill>
        <p:spPr>
          <a:xfrm rot="409700">
            <a:off x="3223311" y="1316548"/>
            <a:ext cx="5556607" cy="4121370"/>
          </a:xfrm>
          <a:prstGeom prst="rect">
            <a:avLst/>
          </a:prstGeom>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16"/>
          <a:stretch>
            <a:fillRect/>
          </a:stretch>
        </p:blipFill>
        <p:spPr>
          <a:xfrm rot="21145295">
            <a:off x="1370139" y="2790847"/>
            <a:ext cx="5513530" cy="3645710"/>
          </a:xfrm>
          <a:prstGeom prst="rect">
            <a:avLst/>
          </a:prstGeom>
          <a:ln w="12700" cmpd="sng">
            <a:solidFill>
              <a:srgbClr val="FFFF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143648"/>
      </p:ext>
    </p:extLst>
  </p:cSld>
  <p:clrMapOvr>
    <a:masterClrMapping/>
  </p:clrMapOvr>
  <mc:AlternateContent xmlns:mc="http://schemas.openxmlformats.org/markup-compatibility/2006" xmlns:p14="http://schemas.microsoft.com/office/powerpoint/2010/main">
    <mc:Choice Requires="p14">
      <p:transition spd="slow" p14:dur="2000" advClick="0">
        <p14:prism isContent="1"/>
      </p:transition>
    </mc:Choice>
    <mc:Fallback xmlns="">
      <p:transition xmlns:p14="http://schemas.microsoft.com/office/powerpoint/2010/main" spd="slow" advClick="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Scale>
                                      <p:cBhvr>
                                        <p:cTn id="15"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3"/>
                                        </p:tgtEl>
                                        <p:attrNameLst>
                                          <p:attrName>ppt_x</p:attrName>
                                          <p:attrName>ppt_y</p:attrName>
                                        </p:attrNameLst>
                                      </p:cBhvr>
                                    </p:animMotion>
                                    <p:animEffect transition="in" filter="fade">
                                      <p:cBhvr>
                                        <p:cTn id="17" dur="1000"/>
                                        <p:tgtEl>
                                          <p:spTgt spid="13"/>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
                                          </p:val>
                                        </p:tav>
                                        <p:tav tm="100000">
                                          <p:val>
                                            <p:strVal val="#ppt_w"/>
                                          </p:val>
                                        </p:tav>
                                      </p:tavLst>
                                    </p:anim>
                                    <p:anim calcmode="lin" valueType="num">
                                      <p:cBhvr>
                                        <p:cTn id="26" dur="1000" fill="hold"/>
                                        <p:tgtEl>
                                          <p:spTgt spid="18"/>
                                        </p:tgtEl>
                                        <p:attrNameLst>
                                          <p:attrName>ppt_h</p:attrName>
                                        </p:attrNameLst>
                                      </p:cBhvr>
                                      <p:tavLst>
                                        <p:tav tm="0">
                                          <p:val>
                                            <p:fltVal val="0"/>
                                          </p:val>
                                        </p:tav>
                                        <p:tav tm="100000">
                                          <p:val>
                                            <p:strVal val="#ppt_h"/>
                                          </p:val>
                                        </p:tav>
                                      </p:tavLst>
                                    </p:anim>
                                    <p:anim calcmode="lin" valueType="num">
                                      <p:cBhvr>
                                        <p:cTn id="2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Seats Commercial Airliner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Seats Commercial Airliner_blue.potx</Template>
  <TotalTime>7732</TotalTime>
  <Words>2729</Words>
  <Application>Microsoft Macintosh PowerPoint</Application>
  <PresentationFormat>On-screen Show (4:3)</PresentationFormat>
  <Paragraphs>160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Seats Commercial Airliner_blue</vt:lpstr>
      <vt:lpstr>PowerPoint Presentation</vt:lpstr>
      <vt:lpstr>PowerPoint Presentation</vt:lpstr>
      <vt:lpstr>Global commercial aviation 2015</vt:lpstr>
      <vt:lpstr>Global commercial aviation 2015</vt:lpstr>
      <vt:lpstr>Global commercial aviation 2015</vt:lpstr>
      <vt:lpstr>Global commercial aviation 2033</vt:lpstr>
      <vt:lpstr>Global challenges 2033</vt:lpstr>
      <vt:lpstr>Training and safety challenges 2033 </vt:lpstr>
      <vt:lpstr>Training: pressure to train many more pilots</vt:lpstr>
      <vt:lpstr>Training: Flight automation vs. manual flying skills</vt:lpstr>
      <vt:lpstr>Training: interchangeable experience </vt:lpstr>
    </vt:vector>
  </TitlesOfParts>
  <Manager/>
  <Company>The Aloft Group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speech FSF-Med Conference 28-29 May 2015</dc:title>
  <dc:subject/>
  <dc:creator>Erik Merckx</dc:creator>
  <cp:keywords>global aviation forecast aircraft passengers training safety </cp:keywords>
  <dc:description/>
  <cp:lastModifiedBy>Erik Merckx</cp:lastModifiedBy>
  <cp:revision>211</cp:revision>
  <cp:lastPrinted>2015-05-21T19:22:41Z</cp:lastPrinted>
  <dcterms:created xsi:type="dcterms:W3CDTF">2015-04-03T12:02:00Z</dcterms:created>
  <dcterms:modified xsi:type="dcterms:W3CDTF">2015-05-21T19:23:20Z</dcterms:modified>
  <cp:category>Public</cp:category>
</cp:coreProperties>
</file>